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61" r:id="rId4"/>
    <p:sldId id="257" r:id="rId5"/>
    <p:sldId id="258" r:id="rId6"/>
    <p:sldId id="260"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10"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4B8E0ED-D0F2-4CF7-87B0-63E7936D86F4}" type="datetimeFigureOut">
              <a:rPr lang="en-US" smtClean="0"/>
              <a:t>2/3/2014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2AA3C1-613B-41D9-954F-4733CD72CC25}"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4B8E0ED-D0F2-4CF7-87B0-63E7936D86F4}" type="datetimeFigureOut">
              <a:rPr lang="en-US" smtClean="0"/>
              <a:t>2/3/2014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2AA3C1-613B-41D9-954F-4733CD72CC25}"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4B8E0ED-D0F2-4CF7-87B0-63E7936D86F4}" type="datetimeFigureOut">
              <a:rPr lang="en-US" smtClean="0"/>
              <a:t>2/3/2014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2AA3C1-613B-41D9-954F-4733CD72CC25}"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4B8E0ED-D0F2-4CF7-87B0-63E7936D86F4}" type="datetimeFigureOut">
              <a:rPr lang="en-US" smtClean="0"/>
              <a:t>2/3/2014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2AA3C1-613B-41D9-954F-4733CD72CC25}"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4B8E0ED-D0F2-4CF7-87B0-63E7936D86F4}" type="datetimeFigureOut">
              <a:rPr lang="en-US" smtClean="0"/>
              <a:t>2/3/2014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2AA3C1-613B-41D9-954F-4733CD72CC25}"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4B8E0ED-D0F2-4CF7-87B0-63E7936D86F4}" type="datetimeFigureOut">
              <a:rPr lang="en-US" smtClean="0"/>
              <a:t>2/3/2014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72AA3C1-613B-41D9-954F-4733CD72CC25}"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4B8E0ED-D0F2-4CF7-87B0-63E7936D86F4}" type="datetimeFigureOut">
              <a:rPr lang="en-US" smtClean="0"/>
              <a:t>2/3/2014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72AA3C1-613B-41D9-954F-4733CD72CC25}"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4B8E0ED-D0F2-4CF7-87B0-63E7936D86F4}" type="datetimeFigureOut">
              <a:rPr lang="en-US" smtClean="0"/>
              <a:t>2/3/2014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72AA3C1-613B-41D9-954F-4733CD72CC25}"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B8E0ED-D0F2-4CF7-87B0-63E7936D86F4}" type="datetimeFigureOut">
              <a:rPr lang="en-US" smtClean="0"/>
              <a:t>2/3/2014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72AA3C1-613B-41D9-954F-4733CD72CC25}"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4B8E0ED-D0F2-4CF7-87B0-63E7936D86F4}" type="datetimeFigureOut">
              <a:rPr lang="en-US" smtClean="0"/>
              <a:t>2/3/2014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72AA3C1-613B-41D9-954F-4733CD72CC25}"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4B8E0ED-D0F2-4CF7-87B0-63E7936D86F4}" type="datetimeFigureOut">
              <a:rPr lang="en-US" smtClean="0"/>
              <a:t>2/3/2014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72AA3C1-613B-41D9-954F-4733CD72CC25}"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B8E0ED-D0F2-4CF7-87B0-63E7936D86F4}" type="datetimeFigureOut">
              <a:rPr lang="en-US" smtClean="0"/>
              <a:t>2/3/2014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72AA3C1-613B-41D9-954F-4733CD72CC25}"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CA" dirty="0" smtClean="0"/>
              <a:t>Accounting 11/12</a:t>
            </a:r>
            <a:endParaRPr lang="en-US" dirty="0"/>
          </a:p>
        </p:txBody>
      </p:sp>
      <p:sp>
        <p:nvSpPr>
          <p:cNvPr id="3" name="Subtitle 2"/>
          <p:cNvSpPr>
            <a:spLocks noGrp="1"/>
          </p:cNvSpPr>
          <p:nvPr>
            <p:ph type="subTitle" idx="1"/>
          </p:nvPr>
        </p:nvSpPr>
        <p:spPr/>
        <p:txBody>
          <a:bodyPr/>
          <a:lstStyle/>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dirty="0" smtClean="0"/>
              <a:t>Types of Accounting Designations</a:t>
            </a:r>
            <a:endParaRPr lang="en-US" dirty="0"/>
          </a:p>
        </p:txBody>
      </p:sp>
      <p:sp>
        <p:nvSpPr>
          <p:cNvPr id="3" name="Content Placeholder 2"/>
          <p:cNvSpPr>
            <a:spLocks noGrp="1"/>
          </p:cNvSpPr>
          <p:nvPr>
            <p:ph idx="1"/>
          </p:nvPr>
        </p:nvSpPr>
        <p:spPr/>
        <p:txBody>
          <a:bodyPr/>
          <a:lstStyle/>
          <a:p>
            <a:r>
              <a:rPr lang="en-CA" dirty="0" smtClean="0"/>
              <a:t>CGA</a:t>
            </a:r>
          </a:p>
          <a:p>
            <a:r>
              <a:rPr lang="en-CA" dirty="0" smtClean="0"/>
              <a:t>CMA</a:t>
            </a:r>
          </a:p>
          <a:p>
            <a:r>
              <a:rPr lang="en-CA" dirty="0" smtClean="0"/>
              <a:t>CA</a:t>
            </a:r>
          </a:p>
          <a:p>
            <a:endParaRPr lang="en-CA" dirty="0"/>
          </a:p>
          <a:p>
            <a:r>
              <a:rPr lang="en-CA" dirty="0" smtClean="0"/>
              <a:t>All of which run under the CPA</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CPA</a:t>
            </a:r>
            <a:endParaRPr lang="en-US" dirty="0"/>
          </a:p>
        </p:txBody>
      </p:sp>
      <p:sp>
        <p:nvSpPr>
          <p:cNvPr id="3" name="Content Placeholder 2"/>
          <p:cNvSpPr>
            <a:spLocks noGrp="1"/>
          </p:cNvSpPr>
          <p:nvPr>
            <p:ph idx="1"/>
          </p:nvPr>
        </p:nvSpPr>
        <p:spPr/>
        <p:txBody>
          <a:bodyPr>
            <a:normAutofit/>
          </a:bodyPr>
          <a:lstStyle/>
          <a:p>
            <a:r>
              <a:rPr lang="en-CA" sz="2400" dirty="0" smtClean="0">
                <a:latin typeface="Times New Roman" pitchFamily="18" charset="0"/>
                <a:cs typeface="Times New Roman" pitchFamily="18" charset="0"/>
              </a:rPr>
              <a:t>CPA Canada is the national organization established to support unification of the Canadian accounting profession under the Chartered Professional Accountant (CPA) designation. CPA Canada provides services to all CPA, CA, CMA and CGA accounting bodies that have unified or are committed to unification. </a:t>
            </a:r>
          </a:p>
          <a:p>
            <a:endParaRPr lang="en-CA" sz="2400" dirty="0">
              <a:latin typeface="Times New Roman" pitchFamily="18" charset="0"/>
              <a:cs typeface="Times New Roman" pitchFamily="18" charset="0"/>
            </a:endParaRPr>
          </a:p>
          <a:p>
            <a:endParaRPr lang="en-CA" sz="2400" dirty="0" smtClean="0">
              <a:latin typeface="Times New Roman" pitchFamily="18" charset="0"/>
              <a:cs typeface="Times New Roman" pitchFamily="18" charset="0"/>
            </a:endParaRPr>
          </a:p>
          <a:p>
            <a:r>
              <a:rPr lang="en-CA" sz="2400" dirty="0" smtClean="0">
                <a:latin typeface="Times New Roman" pitchFamily="18" charset="0"/>
                <a:cs typeface="Times New Roman" pitchFamily="18" charset="0"/>
              </a:rPr>
              <a:t>http://cpacanada.ca/</a:t>
            </a:r>
          </a:p>
          <a:p>
            <a:endParaRPr lang="en-CA" sz="2400" dirty="0">
              <a:latin typeface="Times New Roman" pitchFamily="18" charset="0"/>
              <a:cs typeface="Times New Roman" pitchFamily="18" charset="0"/>
            </a:endParaRPr>
          </a:p>
          <a:p>
            <a:endParaRPr lang="en-CA" sz="2400" dirty="0" smtClean="0">
              <a:latin typeface="Times New Roman" pitchFamily="18" charset="0"/>
              <a:cs typeface="Times New Roman" pitchFamily="18" charset="0"/>
            </a:endParaRPr>
          </a:p>
          <a:p>
            <a:endParaRPr lang="en-US" sz="2400" dirty="0">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CGA</a:t>
            </a:r>
            <a:endParaRPr lang="en-US" dirty="0"/>
          </a:p>
        </p:txBody>
      </p:sp>
      <p:sp>
        <p:nvSpPr>
          <p:cNvPr id="3" name="Content Placeholder 2"/>
          <p:cNvSpPr>
            <a:spLocks noGrp="1"/>
          </p:cNvSpPr>
          <p:nvPr>
            <p:ph idx="1"/>
          </p:nvPr>
        </p:nvSpPr>
        <p:spPr/>
        <p:txBody>
          <a:bodyPr>
            <a:normAutofit/>
          </a:bodyPr>
          <a:lstStyle/>
          <a:p>
            <a:r>
              <a:rPr lang="en-CA" sz="2400" dirty="0" smtClean="0">
                <a:latin typeface="Times New Roman" pitchFamily="18" charset="0"/>
                <a:cs typeface="Times New Roman" pitchFamily="18" charset="0"/>
              </a:rPr>
              <a:t>CGAs advise businesses throughout B.C. and around the world in industry, commerce, finance, government, public practice and other areas where accounting and financial management is required. Their clients range from major corporations and industries to entrepreneurs.</a:t>
            </a:r>
          </a:p>
          <a:p>
            <a:endParaRPr lang="en-CA" sz="2400" dirty="0">
              <a:latin typeface="Times New Roman" pitchFamily="18" charset="0"/>
              <a:cs typeface="Times New Roman" pitchFamily="18" charset="0"/>
            </a:endParaRPr>
          </a:p>
          <a:p>
            <a:endParaRPr lang="en-CA" sz="2400" dirty="0" smtClean="0">
              <a:latin typeface="Times New Roman" pitchFamily="18" charset="0"/>
              <a:cs typeface="Times New Roman" pitchFamily="18" charset="0"/>
            </a:endParaRPr>
          </a:p>
          <a:p>
            <a:endParaRPr lang="en-CA" sz="2400" dirty="0">
              <a:latin typeface="Times New Roman" pitchFamily="18" charset="0"/>
              <a:cs typeface="Times New Roman" pitchFamily="18" charset="0"/>
            </a:endParaRPr>
          </a:p>
          <a:p>
            <a:pPr>
              <a:buNone/>
            </a:pPr>
            <a:endParaRPr lang="en-CA" sz="2400" dirty="0" smtClean="0">
              <a:latin typeface="Times New Roman" pitchFamily="18" charset="0"/>
              <a:cs typeface="Times New Roman" pitchFamily="18" charset="0"/>
            </a:endParaRPr>
          </a:p>
          <a:p>
            <a:r>
              <a:rPr lang="en-US" sz="2400" dirty="0" smtClean="0">
                <a:latin typeface="Times New Roman" pitchFamily="18" charset="0"/>
                <a:cs typeface="Times New Roman" pitchFamily="18" charset="0"/>
              </a:rPr>
              <a:t>http://www.cga-bc.org/about_us.aspx?id=120</a:t>
            </a:r>
          </a:p>
          <a:p>
            <a:endParaRPr lang="en-CA" dirty="0" smtClean="0"/>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CMA</a:t>
            </a:r>
            <a:endParaRPr lang="en-US" dirty="0"/>
          </a:p>
        </p:txBody>
      </p:sp>
      <p:sp>
        <p:nvSpPr>
          <p:cNvPr id="3" name="Content Placeholder 2"/>
          <p:cNvSpPr>
            <a:spLocks noGrp="1"/>
          </p:cNvSpPr>
          <p:nvPr>
            <p:ph idx="1"/>
          </p:nvPr>
        </p:nvSpPr>
        <p:spPr/>
        <p:txBody>
          <a:bodyPr>
            <a:normAutofit/>
          </a:bodyPr>
          <a:lstStyle/>
          <a:p>
            <a:endParaRPr lang="en-CA" dirty="0" smtClean="0"/>
          </a:p>
          <a:p>
            <a:r>
              <a:rPr lang="en-CA" sz="2600" dirty="0" smtClean="0">
                <a:latin typeface="Times New Roman" pitchFamily="18" charset="0"/>
                <a:cs typeface="Times New Roman" pitchFamily="18" charset="0"/>
              </a:rPr>
              <a:t>Certified Management Accountants (CMA) are strategic financial management professionals with accounting skills and leadership competencies in international competitiveness, market development, human resources management, and information technologies.</a:t>
            </a:r>
            <a:endParaRPr lang="en-CA" sz="2600" dirty="0">
              <a:latin typeface="Times New Roman" pitchFamily="18" charset="0"/>
              <a:cs typeface="Times New Roman" pitchFamily="18" charset="0"/>
            </a:endParaRPr>
          </a:p>
          <a:p>
            <a:endParaRPr lang="en-CA" dirty="0" smtClean="0"/>
          </a:p>
          <a:p>
            <a:pPr>
              <a:buNone/>
            </a:pPr>
            <a:endParaRPr lang="en-CA" dirty="0"/>
          </a:p>
          <a:p>
            <a:r>
              <a:rPr lang="en-CA" sz="2600" dirty="0" smtClean="0"/>
              <a:t>http://www.cmabc.com/index.cfm?ci_id=1391&amp;la_id=1</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CA</a:t>
            </a:r>
            <a:endParaRPr lang="en-US" dirty="0"/>
          </a:p>
        </p:txBody>
      </p:sp>
      <p:sp>
        <p:nvSpPr>
          <p:cNvPr id="3" name="Content Placeholder 2"/>
          <p:cNvSpPr>
            <a:spLocks noGrp="1"/>
          </p:cNvSpPr>
          <p:nvPr>
            <p:ph idx="1"/>
          </p:nvPr>
        </p:nvSpPr>
        <p:spPr/>
        <p:txBody>
          <a:bodyPr>
            <a:normAutofit fontScale="77500" lnSpcReduction="20000"/>
          </a:bodyPr>
          <a:lstStyle/>
          <a:p>
            <a:r>
              <a:rPr lang="en-CA" b="1" dirty="0" smtClean="0">
                <a:latin typeface="Times New Roman" pitchFamily="18" charset="0"/>
                <a:cs typeface="Times New Roman" pitchFamily="18" charset="0"/>
              </a:rPr>
              <a:t>What do CAs do?</a:t>
            </a:r>
          </a:p>
          <a:p>
            <a:pPr>
              <a:buNone/>
            </a:pPr>
            <a:endParaRPr lang="en-CA" b="1" dirty="0" smtClean="0">
              <a:latin typeface="Times New Roman" pitchFamily="18" charset="0"/>
              <a:cs typeface="Times New Roman" pitchFamily="18" charset="0"/>
            </a:endParaRPr>
          </a:p>
          <a:p>
            <a:r>
              <a:rPr lang="en-CA" dirty="0" smtClean="0">
                <a:latin typeface="Times New Roman" pitchFamily="18" charset="0"/>
                <a:cs typeface="Times New Roman" pitchFamily="18" charset="0"/>
              </a:rPr>
              <a:t>Chartered Accountants, or CAs, are business professionals who generally work in four key areas.  About 40 percent of CAs are in public practice, while the other 60 percent are employed in industry, government, or education.</a:t>
            </a:r>
          </a:p>
          <a:p>
            <a:pPr>
              <a:buNone/>
            </a:pPr>
            <a:endParaRPr lang="en-US" dirty="0">
              <a:latin typeface="Times New Roman" pitchFamily="18" charset="0"/>
              <a:cs typeface="Times New Roman" pitchFamily="18" charset="0"/>
            </a:endParaRPr>
          </a:p>
          <a:p>
            <a:endParaRPr lang="en-US" dirty="0" smtClean="0">
              <a:latin typeface="Times New Roman" pitchFamily="18" charset="0"/>
              <a:cs typeface="Times New Roman" pitchFamily="18" charset="0"/>
            </a:endParaRPr>
          </a:p>
          <a:p>
            <a:endParaRPr lang="en-US" dirty="0">
              <a:latin typeface="Times New Roman" pitchFamily="18" charset="0"/>
              <a:cs typeface="Times New Roman" pitchFamily="18" charset="0"/>
            </a:endParaRPr>
          </a:p>
          <a:p>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http://www.cica.ca/becoming-a-ca/</a:t>
            </a:r>
            <a:endParaRPr lang="en-US" dirty="0">
              <a:latin typeface="Times New Roman" pitchFamily="18" charset="0"/>
              <a:cs typeface="Times New Roman" pitchFamily="18"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TotalTime>
  <Words>176</Words>
  <Application>Microsoft Office PowerPoint</Application>
  <PresentationFormat>On-screen Show (4:3)</PresentationFormat>
  <Paragraphs>35</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Accounting 11/12</vt:lpstr>
      <vt:lpstr>Types of Accounting Designations</vt:lpstr>
      <vt:lpstr>CPA</vt:lpstr>
      <vt:lpstr>CGA</vt:lpstr>
      <vt:lpstr>CMA</vt:lpstr>
      <vt:lpstr>CA</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Raman Bedi</dc:creator>
  <cp:lastModifiedBy>Raman Bedi</cp:lastModifiedBy>
  <cp:revision>2</cp:revision>
  <dcterms:created xsi:type="dcterms:W3CDTF">2014-02-03T16:30:31Z</dcterms:created>
  <dcterms:modified xsi:type="dcterms:W3CDTF">2014-02-03T16:46:43Z</dcterms:modified>
</cp:coreProperties>
</file>