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92" r:id="rId5"/>
    <p:sldId id="291" r:id="rId6"/>
    <p:sldId id="293" r:id="rId7"/>
    <p:sldId id="273" r:id="rId8"/>
    <p:sldId id="278" r:id="rId9"/>
    <p:sldId id="277" r:id="rId10"/>
    <p:sldId id="276" r:id="rId11"/>
    <p:sldId id="275" r:id="rId12"/>
    <p:sldId id="274" r:id="rId13"/>
    <p:sldId id="272" r:id="rId14"/>
    <p:sldId id="260" r:id="rId15"/>
    <p:sldId id="279" r:id="rId16"/>
    <p:sldId id="262" r:id="rId17"/>
    <p:sldId id="270" r:id="rId18"/>
    <p:sldId id="280" r:id="rId19"/>
    <p:sldId id="269" r:id="rId20"/>
    <p:sldId id="281" r:id="rId21"/>
    <p:sldId id="282" r:id="rId22"/>
    <p:sldId id="284" r:id="rId23"/>
    <p:sldId id="283" r:id="rId24"/>
    <p:sldId id="285" r:id="rId25"/>
    <p:sldId id="286" r:id="rId26"/>
    <p:sldId id="287" r:id="rId27"/>
    <p:sldId id="288" r:id="rId28"/>
    <p:sldId id="289" r:id="rId29"/>
    <p:sldId id="290" r:id="rId3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3726" autoAdjust="0"/>
  </p:normalViewPr>
  <p:slideViewPr>
    <p:cSldViewPr>
      <p:cViewPr varScale="1">
        <p:scale>
          <a:sx n="70" d="100"/>
          <a:sy n="70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11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3/2/2014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9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6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2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91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en-US" sz="1100" smtClean="0"/>
              <a:pPr algn="r"/>
              <a:t>3/2/2014</a:t>
            </a:fld>
            <a:endParaRPr kumimoji="0"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en-US" sz="1200" smtClean="0"/>
              <a:pPr/>
              <a:t>‹#›</a:t>
            </a:fld>
            <a:endParaRPr kumimoji="0"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n-US" dirty="0" smtClean="0"/>
              <a:t>Show Title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en-US" sz="1100" smtClean="0"/>
              <a:pPr algn="r"/>
              <a:t>3/2/2014</a:t>
            </a:fld>
            <a:endParaRPr kumimoji="0"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en-US" sz="1200" smtClean="0"/>
              <a:pPr/>
              <a:t>‹#›</a:t>
            </a:fld>
            <a:endParaRPr kumimoji="0"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en-US" sz="1100" smtClean="0"/>
              <a:pPr algn="r"/>
              <a:t>3/2/2014</a:t>
            </a:fld>
            <a:endParaRPr kumimoji="0"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en-US" sz="1200" smtClean="0"/>
              <a:pPr/>
              <a:t>‹#›</a:t>
            </a:fld>
            <a:endParaRPr kumimoji="0"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3/2/2014</a:t>
            </a:fld>
            <a:endParaRPr kumimoji="0"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dirty="0" smtClean="0"/>
              <a:t>Click to add answer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3/2/2014</a:t>
            </a:fld>
            <a:endParaRPr kumimoji="0" lang="en-US" dirty="0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en-US" dirty="0" smtClean="0"/>
              <a:t>Click to add answer</a:t>
            </a:r>
            <a:endParaRPr kumimoji="0"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i="1" baseline="0"/>
            </a:lvl1pPr>
            <a:extLst/>
          </a:lstStyle>
          <a:p>
            <a:pPr lvl="0"/>
            <a:r>
              <a:rPr kumimoji="0" lang="en-US" dirty="0" smtClean="0"/>
              <a:t>Click to add detail to the answer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3/2/2014</a:t>
            </a:fld>
            <a:endParaRPr kumimoji="0"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kumimoji="0"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kumimoji="0"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kumimoji="0"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kumimoji="0"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3/2/2014</a:t>
            </a:fld>
            <a:endParaRPr kumimoji="0"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kumimoji="0"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kumimoji="0"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kumimoji="0"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kumimoji="0"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kumimoji="0"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ple Ch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i="1" baseline="0"/>
            </a:lvl1pPr>
            <a:extLst/>
          </a:lstStyle>
          <a:p>
            <a:r>
              <a:rPr kumimoji="0" lang="en-US" dirty="0" smtClean="0"/>
              <a:t>Click to add question</a:t>
            </a:r>
            <a:endParaRPr kumimoji="0" lang="en-US" dirty="0"/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3/2/2014</a:t>
            </a:fld>
            <a:endParaRPr kumimoji="0"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n-US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A.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an incorrect answer</a:t>
            </a:r>
            <a:endParaRPr kumimoji="0" lang="en-US" dirty="0"/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i="0" baseline="0"/>
            </a:lvl1pPr>
            <a:extLst/>
          </a:lstStyle>
          <a:p>
            <a:pPr lvl="0"/>
            <a:r>
              <a:rPr kumimoji="0" lang="en-US" dirty="0" smtClean="0"/>
              <a:t>Click to add a correct answer (then rearrange the choices)</a:t>
            </a:r>
            <a:endParaRPr kumimoji="0"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B.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C.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D.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en-US" sz="2000" b="1" dirty="0" smtClean="0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1</a:t>
            </a:r>
            <a:endParaRPr kumimoji="0"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2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3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4</a:t>
            </a:r>
            <a:endParaRPr kumimoji="0"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item 5</a:t>
            </a:r>
            <a:endParaRPr kumimoji="0"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/>
            </a:lvl1pPr>
            <a:extLst/>
          </a:lstStyle>
          <a:p>
            <a:fld id="{1BEBB2CB-903D-46EF-8227-E770ED8FF514}" type="datetimeFigureOut">
              <a:rPr kumimoji="0" lang="en-US" smtClean="0"/>
              <a:pPr/>
              <a:t>3/2/2014</a:t>
            </a:fld>
            <a:endParaRPr kumimoji="0"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5</a:t>
            </a:r>
            <a:endParaRPr kumimoji="0"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3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1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2</a:t>
            </a:r>
            <a:endParaRPr kumimoji="0"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/>
            </a:lvl1pPr>
            <a:lvl2pPr eaLnBrk="1" latinLnBrk="0" hangingPunct="1">
              <a:buFontTx/>
              <a:buChar char="•"/>
              <a:defRPr kumimoji="0"/>
            </a:lvl2pPr>
            <a:lvl3pPr eaLnBrk="1" latinLnBrk="0" hangingPunct="1">
              <a:buFontTx/>
              <a:buChar char="•"/>
              <a:defRPr kumimoji="0"/>
            </a:lvl3pPr>
            <a:lvl4pPr eaLnBrk="1" latinLnBrk="0" hangingPunct="1">
              <a:buFontTx/>
              <a:buChar char="•"/>
              <a:defRPr kumimoji="0"/>
            </a:lvl4pPr>
            <a:lvl5pPr eaLnBrk="1" latinLnBrk="0" hangingPunct="1">
              <a:buFontTx/>
              <a:buChar char="•"/>
              <a:defRPr kumimoji="0"/>
            </a:lvl5pPr>
            <a:extLst/>
          </a:lstStyle>
          <a:p>
            <a:pPr lvl="0"/>
            <a:r>
              <a:rPr kumimoji="0" lang="en-US" dirty="0" smtClean="0"/>
              <a:t>Click to add match 4</a:t>
            </a:r>
            <a:endParaRPr kumimoji="0"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i="1" baseline="0"/>
            </a:lvl1pPr>
            <a:extLst/>
          </a:lstStyle>
          <a:p>
            <a:r>
              <a:rPr kumimoji="0" lang="en-US" dirty="0" smtClean="0"/>
              <a:t>Click to type your question</a:t>
            </a:r>
            <a:endParaRPr kumimoji="0"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sz="1100"/>
            </a:lvl1pPr>
            <a:extLst/>
          </a:lstStyle>
          <a:p>
            <a:pPr algn="r"/>
            <a:fld id="{8F67D422-08A8-451B-9A67-21962FC4B660}" type="datetimeFigureOut">
              <a:rPr kumimoji="0" lang="en-US" sz="1100" smtClean="0"/>
              <a:pPr algn="r"/>
              <a:t>3/2/2014</a:t>
            </a:fld>
            <a:endParaRPr kumimoji="0"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sz="1200"/>
            </a:lvl1pPr>
            <a:extLst/>
          </a:lstStyle>
          <a:p>
            <a:endParaRPr kumimoji="0"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sz="1200"/>
            </a:lvl1pPr>
            <a:extLst/>
          </a:lstStyle>
          <a:p>
            <a:fld id="{169B2101-2E9F-420A-91A3-890890D84497}" type="slidenum">
              <a:rPr kumimoji="0" lang="en-US" sz="1200" smtClean="0"/>
              <a:pPr/>
              <a:t>‹#›</a:t>
            </a:fld>
            <a:endParaRPr kumimoji="0"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CA" dirty="0" smtClean="0"/>
              <a:t>SO sMart tRiviA</a:t>
            </a: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Mr. Bedi Productions</a:t>
            </a:r>
          </a:p>
          <a:p>
            <a:r>
              <a:rPr lang="en-CA" dirty="0" smtClean="0"/>
              <a:t>Accounting 11/12</a:t>
            </a:r>
            <a:endParaRPr lang="en-US" dirty="0"/>
          </a:p>
        </p:txBody>
      </p:sp>
      <p:pic>
        <p:nvPicPr>
          <p:cNvPr id="26626" name="Picture 2" descr="http://static1.wikia.nocookie.net/__cb20121014113152/spongebob/images/a/ac/Spongebobwithglass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32642"/>
            <a:ext cx="2971800" cy="3344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Land is considered a.........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 smtClean="0"/>
              <a:t>GAAP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dirty="0" smtClean="0"/>
              <a:t>Perk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 smtClean="0"/>
              <a:t>Liability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 smtClean="0"/>
              <a:t>Asset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unpaid</a:t>
            </a:r>
            <a:r>
              <a:rPr lang="en-US" dirty="0" smtClean="0"/>
              <a:t> heating bill  would be an…..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 smtClean="0"/>
              <a:t>Capital Investment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 smtClean="0"/>
              <a:t>Debit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143000" y="2057400"/>
            <a:ext cx="7086600" cy="457200"/>
          </a:xfrm>
        </p:spPr>
        <p:txBody>
          <a:bodyPr/>
          <a:lstStyle/>
          <a:p>
            <a:r>
              <a:rPr lang="en-CA" dirty="0" smtClean="0"/>
              <a:t>Asset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143000" y="3429000"/>
            <a:ext cx="7086600" cy="457200"/>
          </a:xfrm>
        </p:spPr>
        <p:txBody>
          <a:bodyPr/>
          <a:lstStyle/>
          <a:p>
            <a:r>
              <a:rPr lang="en-CA" dirty="0" smtClean="0"/>
              <a:t>Liability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4478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A Balance Sheet is a statement showing the financial position of a person, business or other organization (Snap Shot).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Accounts Receivables fall under what Sub Heading of the Balance Sheet?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Assets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Accounts Payable fall under what Sub Heading on the Balance Sheet: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Liabilities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The term used for someone or some organization that lends money is</a:t>
            </a:r>
            <a:endParaRPr lang="en-US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Creditor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676400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Which Accounting Designations follow GAAP (Generally-Accepted Accounting Principles)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All of the above</a:t>
            </a:r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18"/>
          </p:nvPr>
        </p:nvSpPr>
        <p:spPr>
          <a:xfrm>
            <a:off x="1143000" y="3352800"/>
            <a:ext cx="7086600" cy="457200"/>
          </a:xfrm>
        </p:spPr>
        <p:txBody>
          <a:bodyPr/>
          <a:lstStyle>
            <a:extLst/>
          </a:lstStyle>
          <a:p>
            <a:r>
              <a:rPr lang="en-CA" dirty="0" smtClean="0"/>
              <a:t>Bookkeepers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body" sz="quarter" idx="19"/>
          </p:nvPr>
        </p:nvSpPr>
        <p:spPr>
          <a:xfrm>
            <a:off x="1143000" y="2057400"/>
            <a:ext cx="7086600" cy="457200"/>
          </a:xfrm>
        </p:spPr>
        <p:txBody>
          <a:bodyPr/>
          <a:lstStyle>
            <a:extLst/>
          </a:lstStyle>
          <a:p>
            <a:r>
              <a:rPr lang="en-US" dirty="0" smtClean="0"/>
              <a:t>GAAP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Only Students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body" sz="quarter" idx="21"/>
          </p:nvPr>
        </p:nvSpPr>
        <p:spPr>
          <a:xfrm>
            <a:off x="1219200" y="4038600"/>
            <a:ext cx="7086600" cy="457200"/>
          </a:xfrm>
        </p:spPr>
        <p:txBody>
          <a:bodyPr/>
          <a:lstStyle>
            <a:extLst/>
          </a:lstStyle>
          <a:p>
            <a:r>
              <a:rPr lang="en-US" dirty="0" smtClean="0"/>
              <a:t>All Accountants: CA’s, CMA’s and CGA’s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Balance Sheets do Not have to be legible: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en-US" dirty="0" smtClean="0"/>
              <a:t>Matching: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extLst/>
          </a:lstStyle>
          <a:p>
            <a:r>
              <a:rPr lang="en-CA" dirty="0" smtClean="0"/>
              <a:t>Land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>
            <a:extLst/>
          </a:lstStyle>
          <a:p>
            <a:r>
              <a:rPr lang="en-CA" dirty="0" smtClean="0"/>
              <a:t>The Fundamental Accounting Equation</a:t>
            </a: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>
            <a:extLst/>
          </a:lstStyle>
          <a:p>
            <a:r>
              <a:rPr lang="en-US" dirty="0" smtClean="0"/>
              <a:t>Someone Who Lends Money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Assets are on the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Liabilities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Right side of the Balance Sheet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Creditor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Asset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>
            <a:extLst/>
          </a:lstStyle>
          <a:p>
            <a:r>
              <a:rPr lang="en-US" dirty="0" smtClean="0">
                <a:solidFill>
                  <a:schemeClr val="bg1"/>
                </a:solidFill>
              </a:rPr>
              <a:t>A-L=OE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>
            <a:extLst/>
          </a:lstStyle>
          <a:p>
            <a:r>
              <a:rPr lang="en-US" sz="1600" b="1" dirty="0" smtClean="0">
                <a:solidFill>
                  <a:schemeClr val="bg1"/>
                </a:solidFill>
              </a:rPr>
              <a:t>Left Side Of the Balance Sheet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If Cash Decreases by $500 and Notes Payable Decreases by $1000, is our Accounting Equation balanced?</a:t>
            </a:r>
            <a:endParaRPr lang="en-US" dirty="0"/>
          </a:p>
        </p:txBody>
      </p:sp>
      <p:pic>
        <p:nvPicPr>
          <p:cNvPr id="3" name="Picture 2" descr="Balance She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28" name="Rectangle 6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algn="ctr"/>
            <a:r>
              <a:rPr lang="en-CA" dirty="0" smtClean="0"/>
              <a:t>Rules 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>
            <a:extLst/>
          </a:lstStyle>
          <a:p>
            <a:r>
              <a:rPr lang="en-CA" sz="2100" dirty="0" smtClean="0"/>
              <a:t>5 Teams of 4 members – 1 Team will have 5 (Mr. Bedi picks the </a:t>
            </a:r>
            <a:r>
              <a:rPr lang="en-CA" sz="2100" smtClean="0"/>
              <a:t>Teams </a:t>
            </a:r>
            <a:r>
              <a:rPr lang="en-CA" sz="2100" smtClean="0">
                <a:sym typeface="Wingdings" pitchFamily="2" charset="2"/>
              </a:rPr>
              <a:t>) </a:t>
            </a:r>
            <a:endParaRPr lang="en-CA" sz="2100" dirty="0" smtClean="0">
              <a:sym typeface="Wingdings" pitchFamily="2" charset="2"/>
            </a:endParaRPr>
          </a:p>
          <a:p>
            <a:endParaRPr lang="en-CA" sz="2100" dirty="0" smtClean="0">
              <a:sym typeface="Wingdings" pitchFamily="2" charset="2"/>
            </a:endParaRPr>
          </a:p>
          <a:p>
            <a:r>
              <a:rPr lang="en-CA" sz="2100" dirty="0" smtClean="0">
                <a:sym typeface="Wingdings" pitchFamily="2" charset="2"/>
              </a:rPr>
              <a:t>A NEW Team Member Rotates and represents his or her team for every question</a:t>
            </a:r>
          </a:p>
          <a:p>
            <a:endParaRPr lang="en-CA" sz="2100" dirty="0" smtClean="0">
              <a:sym typeface="Wingdings" pitchFamily="2" charset="2"/>
            </a:endParaRPr>
          </a:p>
          <a:p>
            <a:r>
              <a:rPr lang="en-CA" sz="2100" dirty="0" smtClean="0">
                <a:sym typeface="Wingdings" pitchFamily="2" charset="2"/>
              </a:rPr>
              <a:t>Answers are to be written on a piece of paper (1 paper per Team). Do not show anyone, not your teammates, not your competitors. It will be submitted to Mr. Bedi after each question.</a:t>
            </a:r>
          </a:p>
          <a:p>
            <a:endParaRPr lang="en-CA" sz="2100" dirty="0" smtClean="0">
              <a:sym typeface="Wingdings" pitchFamily="2" charset="2"/>
            </a:endParaRPr>
          </a:p>
          <a:p>
            <a:r>
              <a:rPr lang="en-CA" sz="2100" dirty="0" smtClean="0">
                <a:sym typeface="Wingdings" pitchFamily="2" charset="2"/>
              </a:rPr>
              <a:t>The Team Member representing his or her team for the question may not consult with his or her team. (Failure to comply will result in your team not getting a chance to gain a point)</a:t>
            </a:r>
          </a:p>
          <a:p>
            <a:endParaRPr lang="en-CA" sz="2100" dirty="0" smtClean="0">
              <a:sym typeface="Wingdings" pitchFamily="2" charset="2"/>
            </a:endParaRPr>
          </a:p>
          <a:p>
            <a:r>
              <a:rPr lang="en-CA" sz="2100" dirty="0" smtClean="0">
                <a:sym typeface="Wingdings" pitchFamily="2" charset="2"/>
              </a:rPr>
              <a:t>May the best team Win!!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If Cash Decreases by $1000 and Notes Payable Decreases by $1000, is our Accounting Equation balanced?</a:t>
            </a:r>
            <a:endParaRPr lang="en-US" dirty="0"/>
          </a:p>
        </p:txBody>
      </p:sp>
      <p:pic>
        <p:nvPicPr>
          <p:cNvPr id="3" name="Picture 2" descr="Balance Shee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819400"/>
            <a:ext cx="685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term is a synonym (same as)  “owner’s equity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CA" dirty="0" smtClean="0"/>
              <a:t>Liability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 smtClean="0"/>
              <a:t>Asset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143000" y="2057400"/>
            <a:ext cx="7086600" cy="457200"/>
          </a:xfrm>
        </p:spPr>
        <p:txBody>
          <a:bodyPr/>
          <a:lstStyle/>
          <a:p>
            <a:r>
              <a:rPr lang="en-CA" dirty="0" smtClean="0"/>
              <a:t>Net Profit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 smtClean="0"/>
              <a:t>Net Earnings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143000" y="3505200"/>
            <a:ext cx="7086600" cy="457200"/>
          </a:xfrm>
        </p:spPr>
        <p:txBody>
          <a:bodyPr/>
          <a:lstStyle/>
          <a:p>
            <a:r>
              <a:rPr lang="en-CA" dirty="0" smtClean="0"/>
              <a:t>Capital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42672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Consider the following scenario: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 homeowner has a bank balance of $754,  a house worth $82,500, a personal summer property worth $65,000 and Equipment worth $16000. This same individual has a $12,500 mortgage, and owes $45,000 on his summer home. He also has $1560 in unpaid bills, and owes another $10,000 to a friend.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What is the total value of this individual’s </a:t>
            </a:r>
            <a:r>
              <a:rPr lang="en-US" sz="2700" b="1" dirty="0" smtClean="0"/>
              <a:t>assets</a:t>
            </a:r>
            <a:r>
              <a:rPr lang="en-US" sz="2700" dirty="0" smtClean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3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4800600"/>
            <a:ext cx="8229600" cy="1143000"/>
          </a:xfrm>
        </p:spPr>
        <p:txBody>
          <a:bodyPr/>
          <a:lstStyle/>
          <a:p>
            <a:r>
              <a:rPr lang="en-US" dirty="0" smtClean="0"/>
              <a:t>$164,254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42672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Consider the following scenario: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 homeowner has a bank balance of $754,  a house worth $82,500, a personal summer property worth $65,000 and Equipment worth $16000. This same individual has a $12,500 mortgage, and owes $45,000 on his summer home. He also has $1560 in unpaid bills, and owes another $10,000 to a friend.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What is the total value of this individual’s </a:t>
            </a:r>
            <a:r>
              <a:rPr lang="en-US" sz="2700" b="1" dirty="0" smtClean="0"/>
              <a:t>liabilities</a:t>
            </a:r>
            <a:r>
              <a:rPr lang="en-US" sz="2700" dirty="0" smtClean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3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4800600"/>
            <a:ext cx="8229600" cy="1143000"/>
          </a:xfrm>
        </p:spPr>
        <p:txBody>
          <a:bodyPr/>
          <a:lstStyle/>
          <a:p>
            <a:r>
              <a:rPr lang="en-US" dirty="0" smtClean="0"/>
              <a:t>$69,060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42672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Consider the following scenario: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 homeowner has a bank balance of $754,  a house worth $82,500, a personal summer property worth $65,000 and Equipment worth $16000. This same individual has a $12,500 mortgage, and owes $45,000 on his summer home. He also has $1560 in unpaid bills, and owes another $10,000 to a friend.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What is the total owners equity for this individual?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300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1000" y="4800600"/>
            <a:ext cx="8229600" cy="1143000"/>
          </a:xfrm>
        </p:spPr>
        <p:txBody>
          <a:bodyPr/>
          <a:lstStyle/>
          <a:p>
            <a:r>
              <a:rPr lang="en-US" dirty="0" smtClean="0"/>
              <a:t>$95,194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Dollar signs on the balance sheet are placed next to ALL amounts.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FINAL QUESTION: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This Question is worth 3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CA" sz="2800" dirty="0" smtClean="0"/>
              <a:t>Consider the below: What is the Total Assets Balance and once calculated, what should be the Owners Equity Total Balance?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990600" y="5791200"/>
            <a:ext cx="6019800" cy="762000"/>
          </a:xfrm>
        </p:spPr>
        <p:txBody>
          <a:bodyPr/>
          <a:lstStyle/>
          <a:p>
            <a:r>
              <a:rPr lang="en-CA" b="1" dirty="0" smtClean="0">
                <a:solidFill>
                  <a:srgbClr val="00B050"/>
                </a:solidFill>
              </a:rPr>
              <a:t>Total Assets: </a:t>
            </a:r>
            <a:r>
              <a:rPr lang="en-US" b="1" dirty="0" smtClean="0">
                <a:solidFill>
                  <a:srgbClr val="00B050"/>
                </a:solidFill>
              </a:rPr>
              <a:t>$290, 140.40 and Owners Equity Total: $290, 140.40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5" name="Picture 4" descr="Macintosh HD:Users:jordanl:Desktop:Screen Shot 2013-09-25 at 8.15.16 AM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51816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Get into rows with your Team (on the next slide) (keep the rows straight)</a:t>
            </a:r>
          </a:p>
          <a:p>
            <a:endParaRPr lang="en-CA" dirty="0" smtClean="0"/>
          </a:p>
          <a:p>
            <a:r>
              <a:rPr lang="en-CA" dirty="0" smtClean="0"/>
              <a:t>The Chair in the Front of the row is the Hot Seat, have it placed a few feet in front of the row.</a:t>
            </a:r>
          </a:p>
          <a:p>
            <a:endParaRPr lang="en-CA" dirty="0" smtClean="0"/>
          </a:p>
          <a:p>
            <a:r>
              <a:rPr lang="en-CA" dirty="0" smtClean="0"/>
              <a:t>Every team needs 1 Sheet of Paper (the team member in the hot seat will use this to paper to put their answer on it discreetly)</a:t>
            </a:r>
          </a:p>
          <a:p>
            <a:endParaRPr lang="en-CA" dirty="0" smtClean="0"/>
          </a:p>
          <a:p>
            <a:r>
              <a:rPr lang="en-CA" dirty="0" smtClean="0"/>
              <a:t>When the member in the Hot Seat has picked their answer, they must submit it to Mr. Bedi. </a:t>
            </a:r>
          </a:p>
          <a:p>
            <a:pPr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TEAM SET UP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Team 1: Chris, Quincy, </a:t>
            </a:r>
            <a:r>
              <a:rPr lang="en-CA" dirty="0" err="1" smtClean="0"/>
              <a:t>Gurkamal</a:t>
            </a:r>
            <a:r>
              <a:rPr lang="en-CA" dirty="0" smtClean="0"/>
              <a:t>, </a:t>
            </a:r>
            <a:r>
              <a:rPr lang="en-CA" dirty="0" smtClean="0"/>
              <a:t>Manvir</a:t>
            </a:r>
          </a:p>
          <a:p>
            <a:endParaRPr lang="en-CA" dirty="0" smtClean="0"/>
          </a:p>
          <a:p>
            <a:r>
              <a:rPr lang="en-CA" dirty="0" smtClean="0"/>
              <a:t>Team 2: </a:t>
            </a:r>
            <a:r>
              <a:rPr lang="en-CA" dirty="0" smtClean="0"/>
              <a:t>Justin</a:t>
            </a:r>
            <a:r>
              <a:rPr lang="en-CA" dirty="0" smtClean="0"/>
              <a:t>, Shayal, </a:t>
            </a:r>
            <a:r>
              <a:rPr lang="en-CA" dirty="0" smtClean="0"/>
              <a:t>Amin, </a:t>
            </a:r>
            <a:r>
              <a:rPr lang="en-CA" dirty="0" err="1" smtClean="0"/>
              <a:t>Rajan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Team 3: Niki, Robin, Harry, Manu</a:t>
            </a:r>
          </a:p>
          <a:p>
            <a:endParaRPr lang="en-CA" dirty="0" smtClean="0"/>
          </a:p>
          <a:p>
            <a:r>
              <a:rPr lang="en-CA" dirty="0" smtClean="0"/>
              <a:t>Team 4: Abdullah, Anna, Henna, Taran</a:t>
            </a:r>
          </a:p>
          <a:p>
            <a:endParaRPr lang="en-CA" dirty="0" smtClean="0"/>
          </a:p>
          <a:p>
            <a:r>
              <a:rPr lang="en-CA" dirty="0" smtClean="0"/>
              <a:t>Team 5: Alex, Austin, Jasmine, Mantej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TEAMS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onge-bob-square-pants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3234" y="1905000"/>
            <a:ext cx="5969931" cy="42211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LET the games BEGIN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1219200" y="2057400"/>
            <a:ext cx="7086600" cy="457200"/>
          </a:xfrm>
        </p:spPr>
        <p:txBody>
          <a:bodyPr/>
          <a:lstStyle/>
          <a:p>
            <a:r>
              <a:rPr lang="en-CA" dirty="0" smtClean="0"/>
              <a:t>Liability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Bank Loan is considered 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219200" y="4724400"/>
            <a:ext cx="7086600" cy="457200"/>
          </a:xfrm>
        </p:spPr>
        <p:txBody>
          <a:bodyPr/>
          <a:lstStyle/>
          <a:p>
            <a:r>
              <a:rPr lang="en-CA" dirty="0" smtClean="0"/>
              <a:t>Equity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 smtClean="0"/>
              <a:t>None of the Above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dirty="0" smtClean="0"/>
              <a:t>Capital Asset	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 smtClean="0"/>
              <a:t>Asset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Office Supplies are Assets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the Accounting Equation?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 smtClean="0"/>
              <a:t>A+L=OE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dirty="0" smtClean="0"/>
              <a:t>OE+L+A = Capital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143000" y="2057400"/>
            <a:ext cx="7086600" cy="457200"/>
          </a:xfrm>
        </p:spPr>
        <p:txBody>
          <a:bodyPr/>
          <a:lstStyle/>
          <a:p>
            <a:r>
              <a:rPr lang="en-CA" dirty="0" smtClean="0"/>
              <a:t>L = OE+A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143000" y="2743200"/>
            <a:ext cx="7086600" cy="457200"/>
          </a:xfrm>
        </p:spPr>
        <p:txBody>
          <a:bodyPr/>
          <a:lstStyle/>
          <a:p>
            <a:r>
              <a:rPr lang="en-CA" dirty="0" smtClean="0"/>
              <a:t>A-L=OE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“something of cash value that is owned” is an……..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CA" dirty="0" smtClean="0"/>
              <a:t>Net Loss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143000" y="2057400"/>
            <a:ext cx="7086600" cy="457200"/>
          </a:xfrm>
        </p:spPr>
        <p:txBody>
          <a:bodyPr/>
          <a:lstStyle/>
          <a:p>
            <a:r>
              <a:rPr lang="en-CA" dirty="0" smtClean="0"/>
              <a:t>Debit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dirty="0" smtClean="0"/>
              <a:t>Liability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CA" dirty="0" smtClean="0"/>
              <a:t>Profit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1143000" y="4114800"/>
            <a:ext cx="7086600" cy="457200"/>
          </a:xfrm>
        </p:spPr>
        <p:txBody>
          <a:bodyPr/>
          <a:lstStyle/>
          <a:p>
            <a:r>
              <a:rPr lang="en-CA" dirty="0" smtClean="0"/>
              <a:t>Asset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DC8B520-5199-4129-A081-7EBC84FEBA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629</Words>
  <Application>Microsoft Office PowerPoint</Application>
  <PresentationFormat>On-screen Show (4:3)</PresentationFormat>
  <Paragraphs>112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Trebuchet MS</vt:lpstr>
      <vt:lpstr>Wingdings</vt:lpstr>
      <vt:lpstr>QuizShow</vt:lpstr>
      <vt:lpstr>SO sMart tRiviA</vt:lpstr>
      <vt:lpstr>Rules </vt:lpstr>
      <vt:lpstr>TEAM SET UP </vt:lpstr>
      <vt:lpstr>TEAMS</vt:lpstr>
      <vt:lpstr>LET the games BEGIN</vt:lpstr>
      <vt:lpstr>A Bank Loan is considered a?</vt:lpstr>
      <vt:lpstr>Office Supplies are Assets</vt:lpstr>
      <vt:lpstr>What is the Accounting Equation? </vt:lpstr>
      <vt:lpstr>“something of cash value that is owned” is an……..</vt:lpstr>
      <vt:lpstr>Land is considered a.........</vt:lpstr>
      <vt:lpstr>An unpaid heating bill  would be an…..</vt:lpstr>
      <vt:lpstr>A Balance Sheet is a statement showing the financial position of a person, business or other organization (Snap Shot).</vt:lpstr>
      <vt:lpstr>Accounts Receivables fall under what Sub Heading of the Balance Sheet?</vt:lpstr>
      <vt:lpstr>Accounts Payable fall under what Sub Heading on the Balance Sheet:</vt:lpstr>
      <vt:lpstr>The term used for someone or some organization that lends money is</vt:lpstr>
      <vt:lpstr>Which Accounting Designations follow GAAP (Generally-Accepted Accounting Principles)</vt:lpstr>
      <vt:lpstr>Balance Sheets do Not have to be legible:</vt:lpstr>
      <vt:lpstr>Matching:</vt:lpstr>
      <vt:lpstr>If Cash Decreases by $500 and Notes Payable Decreases by $1000, is our Accounting Equation balanced?</vt:lpstr>
      <vt:lpstr>If Cash Decreases by $1000 and Notes Payable Decreases by $1000, is our Accounting Equation balanced?</vt:lpstr>
      <vt:lpstr>Which term is a synonym (same as)  “owner’s equity</vt:lpstr>
      <vt:lpstr>PowerPoint Presentation</vt:lpstr>
      <vt:lpstr>Consider the following scenario:  A homeowner has a bank balance of $754,  a house worth $82,500, a personal summer property worth $65,000 and Equipment worth $16000. This same individual has a $12,500 mortgage, and owes $45,000 on his summer home. He also has $1560 in unpaid bills, and owes another $10,000 to a friend.   What is the total value of this individual’s assets?    </vt:lpstr>
      <vt:lpstr>Consider the following scenario:  A homeowner has a bank balance of $754,  a house worth $82,500, a personal summer property worth $65,000 and Equipment worth $16000. This same individual has a $12,500 mortgage, and owes $45,000 on his summer home. He also has $1560 in unpaid bills, and owes another $10,000 to a friend.   What is the total value of this individual’s liabilities?    </vt:lpstr>
      <vt:lpstr>Consider the following scenario:  A homeowner has a bank balance of $754,  a house worth $82,500, a personal summer property worth $65,000 and Equipment worth $16000. This same individual has a $12,500 mortgage, and owes $45,000 on his summer home. He also has $1560 in unpaid bills, and owes another $10,000 to a friend.   What is the total owners equity for this individual?    </vt:lpstr>
      <vt:lpstr>Dollar signs on the balance sheet are placed next to ALL amounts.</vt:lpstr>
      <vt:lpstr>FINAL QUESTION:</vt:lpstr>
      <vt:lpstr>Consider the below: What is the Total Assets Balance and once calculated, what should be the Owners Equity Total Balance?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2014-02-07T19:12:01Z</dcterms:created>
  <dcterms:modified xsi:type="dcterms:W3CDTF">2014-03-03T04:58:04Z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TC101769299990</vt:lpwstr>
  </property>
</Properties>
</file>