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33"/>
  </p:notesMasterIdLst>
  <p:handoutMasterIdLst>
    <p:handoutMasterId r:id="rId34"/>
  </p:handoutMasterIdLst>
  <p:sldIdLst>
    <p:sldId id="257" r:id="rId3"/>
    <p:sldId id="258" r:id="rId4"/>
    <p:sldId id="292" r:id="rId5"/>
    <p:sldId id="291" r:id="rId6"/>
    <p:sldId id="293" r:id="rId7"/>
    <p:sldId id="273" r:id="rId8"/>
    <p:sldId id="303" r:id="rId9"/>
    <p:sldId id="278" r:id="rId10"/>
    <p:sldId id="277" r:id="rId11"/>
    <p:sldId id="276" r:id="rId12"/>
    <p:sldId id="275" r:id="rId13"/>
    <p:sldId id="274" r:id="rId14"/>
    <p:sldId id="294" r:id="rId15"/>
    <p:sldId id="304" r:id="rId16"/>
    <p:sldId id="272" r:id="rId17"/>
    <p:sldId id="260" r:id="rId18"/>
    <p:sldId id="295" r:id="rId19"/>
    <p:sldId id="262" r:id="rId20"/>
    <p:sldId id="296" r:id="rId21"/>
    <p:sldId id="270" r:id="rId22"/>
    <p:sldId id="297" r:id="rId23"/>
    <p:sldId id="298" r:id="rId24"/>
    <p:sldId id="299" r:id="rId25"/>
    <p:sldId id="280" r:id="rId26"/>
    <p:sldId id="284" r:id="rId27"/>
    <p:sldId id="300" r:id="rId28"/>
    <p:sldId id="301" r:id="rId29"/>
    <p:sldId id="302" r:id="rId30"/>
    <p:sldId id="289" r:id="rId31"/>
    <p:sldId id="290" r:id="rId32"/>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3726" autoAdjust="0"/>
  </p:normalViewPr>
  <p:slideViewPr>
    <p:cSldViewPr>
      <p:cViewPr varScale="1">
        <p:scale>
          <a:sx n="70" d="100"/>
          <a:sy n="70" d="100"/>
        </p:scale>
        <p:origin x="1272" y="60"/>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7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3/12/2014</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3593811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3/12/2014</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356399294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a:t>
            </a:fld>
            <a:endParaRPr lang="en-US"/>
          </a:p>
        </p:txBody>
      </p:sp>
    </p:spTree>
    <p:extLst>
      <p:ext uri="{BB962C8B-B14F-4D97-AF65-F5344CB8AC3E}">
        <p14:creationId xmlns:p14="http://schemas.microsoft.com/office/powerpoint/2010/main" val="1781980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2</a:t>
            </a:fld>
            <a:endParaRPr lang="en-US"/>
          </a:p>
        </p:txBody>
      </p:sp>
    </p:spTree>
    <p:extLst>
      <p:ext uri="{BB962C8B-B14F-4D97-AF65-F5344CB8AC3E}">
        <p14:creationId xmlns:p14="http://schemas.microsoft.com/office/powerpoint/2010/main" val="4280964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61807874-5299-41B2-A37A-6AA3547857F4}" type="slidenum">
              <a:rPr lang="en-US" smtClean="0"/>
              <a:pPr/>
              <a:t>15</a:t>
            </a:fld>
            <a:endParaRPr lang="en-US"/>
          </a:p>
        </p:txBody>
      </p:sp>
    </p:spTree>
    <p:extLst>
      <p:ext uri="{BB962C8B-B14F-4D97-AF65-F5344CB8AC3E}">
        <p14:creationId xmlns:p14="http://schemas.microsoft.com/office/powerpoint/2010/main" val="2512432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16</a:t>
            </a:fld>
            <a:endParaRPr lang="en-US"/>
          </a:p>
        </p:txBody>
      </p:sp>
    </p:spTree>
    <p:extLst>
      <p:ext uri="{BB962C8B-B14F-4D97-AF65-F5344CB8AC3E}">
        <p14:creationId xmlns:p14="http://schemas.microsoft.com/office/powerpoint/2010/main" val="42758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17</a:t>
            </a:fld>
            <a:endParaRPr lang="en-US"/>
          </a:p>
        </p:txBody>
      </p:sp>
    </p:spTree>
    <p:extLst>
      <p:ext uri="{BB962C8B-B14F-4D97-AF65-F5344CB8AC3E}">
        <p14:creationId xmlns:p14="http://schemas.microsoft.com/office/powerpoint/2010/main" val="3038990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18</a:t>
            </a:fld>
            <a:endParaRPr lang="en-US"/>
          </a:p>
        </p:txBody>
      </p:sp>
    </p:spTree>
    <p:extLst>
      <p:ext uri="{BB962C8B-B14F-4D97-AF65-F5344CB8AC3E}">
        <p14:creationId xmlns:p14="http://schemas.microsoft.com/office/powerpoint/2010/main" val="388401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19</a:t>
            </a:fld>
            <a:endParaRPr lang="en-US"/>
          </a:p>
        </p:txBody>
      </p:sp>
    </p:spTree>
    <p:extLst>
      <p:ext uri="{BB962C8B-B14F-4D97-AF65-F5344CB8AC3E}">
        <p14:creationId xmlns:p14="http://schemas.microsoft.com/office/powerpoint/2010/main" val="1517913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61807874-5299-41B2-A37A-6AA3547857F4}" type="slidenum">
              <a:rPr lang="en-US" smtClean="0"/>
              <a:pPr/>
              <a:t>20</a:t>
            </a:fld>
            <a:endParaRPr lang="en-US"/>
          </a:p>
        </p:txBody>
      </p:sp>
    </p:spTree>
    <p:extLst>
      <p:ext uri="{BB962C8B-B14F-4D97-AF65-F5344CB8AC3E}">
        <p14:creationId xmlns:p14="http://schemas.microsoft.com/office/powerpoint/2010/main" val="322862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smtClean="0"/>
              <a:t>Click to edit Master subtitle style</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kumimoji="0" lang="en-US" sz="1100" smtClean="0"/>
              <a:pPr algn="r"/>
              <a:t>3/12/2014</a:t>
            </a:fld>
            <a:endParaRPr kumimoji="0" lang="en-US"/>
          </a:p>
        </p:txBody>
      </p:sp>
      <p:sp>
        <p:nvSpPr>
          <p:cNvPr id="25" name="Rectangle 35"/>
          <p:cNvSpPr>
            <a:spLocks noGrp="1"/>
          </p:cNvSpPr>
          <p:nvPr>
            <p:ph type="sldNum" sz="quarter" idx="11"/>
          </p:nvPr>
        </p:nvSpPr>
        <p:spPr/>
        <p:txBody>
          <a:bodyPr rtlCol="0"/>
          <a:lstStyle>
            <a:extLst/>
          </a:lstStyle>
          <a:p>
            <a:fld id="{169B2101-2E9F-420A-91A3-890890D84497}" type="slidenum">
              <a:rPr kumimoji="0" lang="en-US" sz="1200" smtClean="0"/>
              <a:pPr/>
              <a:t>‹#›</a:t>
            </a:fld>
            <a:endParaRPr kumimoji="0" lang="en-US"/>
          </a:p>
        </p:txBody>
      </p:sp>
      <p:sp>
        <p:nvSpPr>
          <p:cNvPr id="31" name="Rectangle 36"/>
          <p:cNvSpPr>
            <a:spLocks noGrp="1"/>
          </p:cNvSpPr>
          <p:nvPr>
            <p:ph type="ftr" sz="quarter" idx="12"/>
          </p:nvPr>
        </p:nvSpPr>
        <p:spPr/>
        <p:txBody>
          <a:bodyPr rtlCol="0"/>
          <a:lstStyle>
            <a:extLst/>
          </a:lstStyle>
          <a:p>
            <a:endParaRPr kumimoji="0"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en-US" dirty="0" smtClean="0"/>
              <a:t>Show Title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12" name="Rectangle 10"/>
          <p:cNvSpPr>
            <a:spLocks noGrp="1"/>
          </p:cNvSpPr>
          <p:nvPr>
            <p:ph type="dt" sz="half" idx="10"/>
          </p:nvPr>
        </p:nvSpPr>
        <p:spPr/>
        <p:txBody>
          <a:bodyPr rtlCol="0"/>
          <a:lstStyle>
            <a:extLst/>
          </a:lstStyle>
          <a:p>
            <a:pPr algn="r"/>
            <a:fld id="{8F67D422-08A8-451B-9A67-21962FC4B660}" type="datetimeFigureOut">
              <a:rPr kumimoji="0" lang="en-US" sz="1100" smtClean="0"/>
              <a:pPr algn="r"/>
              <a:t>3/12/2014</a:t>
            </a:fld>
            <a:endParaRPr kumimoji="0" lang="en-US"/>
          </a:p>
        </p:txBody>
      </p:sp>
      <p:sp>
        <p:nvSpPr>
          <p:cNvPr id="27" name="Rectangle 11"/>
          <p:cNvSpPr>
            <a:spLocks noGrp="1"/>
          </p:cNvSpPr>
          <p:nvPr>
            <p:ph type="sldNum" sz="quarter" idx="11"/>
          </p:nvPr>
        </p:nvSpPr>
        <p:spPr/>
        <p:txBody>
          <a:bodyPr rtlCol="0"/>
          <a:lstStyle>
            <a:extLst/>
          </a:lstStyle>
          <a:p>
            <a:fld id="{169B2101-2E9F-420A-91A3-890890D84497}" type="slidenum">
              <a:rPr kumimoji="0" lang="en-US" sz="1200" smtClean="0"/>
              <a:pPr/>
              <a:t>‹#›</a:t>
            </a:fld>
            <a:endParaRPr kumimoji="0" lang="en-US"/>
          </a:p>
        </p:txBody>
      </p:sp>
      <p:sp>
        <p:nvSpPr>
          <p:cNvPr id="4" name="Rectangle 12"/>
          <p:cNvSpPr>
            <a:spLocks noGrp="1"/>
          </p:cNvSpPr>
          <p:nvPr>
            <p:ph type="ftr" sz="quarter" idx="12"/>
          </p:nvPr>
        </p:nvSpPr>
        <p:spPr/>
        <p:txBody>
          <a:bodyPr rtlCol="0"/>
          <a:lstStyle>
            <a:extLst/>
          </a:lstStyle>
          <a:p>
            <a:endParaRPr kumimoji="0" lang="en-US"/>
          </a:p>
        </p:txBody>
      </p:sp>
      <p:sp>
        <p:nvSpPr>
          <p:cNvPr id="28" name="Rectangle 14"/>
          <p:cNvSpPr>
            <a:spLocks noGrp="1"/>
          </p:cNvSpPr>
          <p:nvPr>
            <p:ph type="title"/>
          </p:nvPr>
        </p:nvSpPr>
        <p:spPr/>
        <p:txBody>
          <a:bodyPr rtlCol="0" anchor="b"/>
          <a:lstStyle>
            <a:extLst/>
          </a:lstStyle>
          <a:p>
            <a:pPr eaLnBrk="1" latinLnBrk="1" hangingPunct="1"/>
            <a:r>
              <a:rPr lang="en-US" smtClean="0"/>
              <a:t>Click to edit Master title style</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kumimoji="0" lang="en-US" sz="1100" smtClean="0"/>
              <a:pPr algn="r"/>
              <a:t>3/12/2014</a:t>
            </a:fld>
            <a:endParaRPr kumimoji="0" lang="en-US"/>
          </a:p>
        </p:txBody>
      </p:sp>
      <p:sp>
        <p:nvSpPr>
          <p:cNvPr id="26" name="Rectangle 4"/>
          <p:cNvSpPr>
            <a:spLocks noGrp="1"/>
          </p:cNvSpPr>
          <p:nvPr>
            <p:ph type="ftr" sz="quarter" idx="11"/>
          </p:nvPr>
        </p:nvSpPr>
        <p:spPr/>
        <p:txBody>
          <a:bodyPr rtlCol="0"/>
          <a:lstStyle>
            <a:extLst/>
          </a:lstStyle>
          <a:p>
            <a:endParaRPr kumimoji="0" lang="en-US"/>
          </a:p>
        </p:txBody>
      </p:sp>
      <p:sp>
        <p:nvSpPr>
          <p:cNvPr id="12" name="Rectangle 5"/>
          <p:cNvSpPr>
            <a:spLocks noGrp="1"/>
          </p:cNvSpPr>
          <p:nvPr>
            <p:ph type="sldNum" sz="quarter" idx="12"/>
          </p:nvPr>
        </p:nvSpPr>
        <p:spPr/>
        <p:txBody>
          <a:bodyPr rtlCol="0"/>
          <a:lstStyle>
            <a:extLst/>
          </a:lstStyle>
          <a:p>
            <a:fld id="{169B2101-2E9F-420A-91A3-890890D84497}" type="slidenum">
              <a:rPr kumimoji="0" lang="en-US" sz="1200" smtClean="0"/>
              <a:pPr/>
              <a:t>‹#›</a:t>
            </a:fld>
            <a:endParaRPr kumimoji="0"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en-US" dirty="0" smtClean="0"/>
              <a:t>Click to add section title</a:t>
            </a:r>
            <a:endParaRPr kumimoji="0"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a:lvl1pPr>
            <a:extLst/>
          </a:lstStyle>
          <a:p>
            <a:fld id="{1BEBB2CB-903D-46EF-8227-E770ED8FF514}" type="datetimeFigureOut">
              <a:rPr kumimoji="0" lang="en-US" smtClean="0"/>
              <a:pPr/>
              <a:t>3/12/2014</a:t>
            </a:fld>
            <a:endParaRPr kumimoji="0" lang="en-US"/>
          </a:p>
        </p:txBody>
      </p:sp>
      <p:sp>
        <p:nvSpPr>
          <p:cNvPr id="22" name="Rectangle 4"/>
          <p:cNvSpPr>
            <a:spLocks noGrp="1"/>
          </p:cNvSpPr>
          <p:nvPr>
            <p:ph type="ftr" sz="quarter" idx="11"/>
          </p:nvPr>
        </p:nvSpPr>
        <p:spPr/>
        <p:txBody>
          <a:bodyPr vert="horz"/>
          <a:lstStyle>
            <a:extLst/>
          </a:lstStyle>
          <a:p>
            <a:endParaRPr kumimoji="0" lang="en-US"/>
          </a:p>
        </p:txBody>
      </p:sp>
      <p:sp>
        <p:nvSpPr>
          <p:cNvPr id="31" name="Rectangle 5"/>
          <p:cNvSpPr>
            <a:spLocks noGrp="1"/>
          </p:cNvSpPr>
          <p:nvPr>
            <p:ph type="sldNum" sz="quarter" idx="12"/>
          </p:nvPr>
        </p:nvSpPr>
        <p:spPr/>
        <p:txBody>
          <a:bodyPr vert="horz"/>
          <a:lstStyle>
            <a:extLst/>
          </a:lstStyle>
          <a:p>
            <a:fld id="{C75B88FA-3392-4D65-A457-DB2A9953195B}" type="slidenum">
              <a:rPr kumimoji="0" lang="en-US" smtClean="0"/>
              <a:pPr/>
              <a:t>‹#›</a:t>
            </a:fld>
            <a:endParaRPr kumimoji="0" lang="en-US"/>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i="1">
                <a:solidFill>
                  <a:schemeClr val="tx1">
                    <a:shade val="75000"/>
                  </a:schemeClr>
                </a:solidFill>
              </a:defRPr>
            </a:lvl1pPr>
            <a:extLst/>
          </a:lstStyle>
          <a:p>
            <a:r>
              <a:rPr kumimoji="0" lang="en-US" dirty="0" smtClean="0"/>
              <a:t>Click to add question</a:t>
            </a:r>
            <a:endParaRPr kumimoji="0"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en-US" dirty="0" smtClean="0"/>
              <a:t>Click to add answer</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a:lvl1pPr>
            <a:extLst/>
          </a:lstStyle>
          <a:p>
            <a:fld id="{1BEBB2CB-903D-46EF-8227-E770ED8FF514}" type="datetimeFigureOut">
              <a:rPr kumimoji="0" lang="en-US" smtClean="0"/>
              <a:pPr/>
              <a:t>3/12/2014</a:t>
            </a:fld>
            <a:endParaRPr kumimoji="0" lang="en-US" dirty="0"/>
          </a:p>
        </p:txBody>
      </p:sp>
      <p:sp>
        <p:nvSpPr>
          <p:cNvPr id="28" name="Rectangle 4"/>
          <p:cNvSpPr>
            <a:spLocks noGrp="1"/>
          </p:cNvSpPr>
          <p:nvPr>
            <p:ph type="ftr" sz="quarter" idx="11"/>
          </p:nvPr>
        </p:nvSpPr>
        <p:spPr/>
        <p:txBody>
          <a:bodyPr vert="horz"/>
          <a:lstStyle>
            <a:extLst/>
          </a:lstStyle>
          <a:p>
            <a:endParaRPr kumimoji="0" lang="en-US"/>
          </a:p>
        </p:txBody>
      </p:sp>
      <p:sp>
        <p:nvSpPr>
          <p:cNvPr id="10" name="Rectangle 5"/>
          <p:cNvSpPr>
            <a:spLocks noGrp="1"/>
          </p:cNvSpPr>
          <p:nvPr>
            <p:ph type="sldNum" sz="quarter" idx="12"/>
          </p:nvPr>
        </p:nvSpPr>
        <p:spPr/>
        <p:txBody>
          <a:bodyPr vert="horz"/>
          <a:lstStyle>
            <a:extLst/>
          </a:lstStyle>
          <a:p>
            <a:fld id="{C75B88FA-3392-4D65-A457-DB2A9953195B}" type="slidenum">
              <a:rPr kumimoji="0" lang="en-US" smtClean="0"/>
              <a:pPr/>
              <a:t>‹#›</a:t>
            </a:fld>
            <a:endParaRPr kumimoji="0" lang="en-US"/>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i="1">
                <a:solidFill>
                  <a:schemeClr val="tx1">
                    <a:shade val="75000"/>
                  </a:schemeClr>
                </a:solidFill>
              </a:defRPr>
            </a:lvl1pPr>
            <a:extLst/>
          </a:lstStyle>
          <a:p>
            <a:r>
              <a:rPr kumimoji="0" lang="en-US" dirty="0" smtClean="0"/>
              <a:t>Click to add question</a:t>
            </a:r>
            <a:endParaRPr kumimoji="0"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en-US" dirty="0" smtClean="0"/>
              <a:t>Click to add answer</a:t>
            </a:r>
            <a:endParaRPr kumimoji="0"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i="1" baseline="0"/>
            </a:lvl1pPr>
            <a:extLst/>
          </a:lstStyle>
          <a:p>
            <a:pPr lvl="0"/>
            <a:r>
              <a:rPr kumimoji="0" lang="en-US" dirty="0" smtClean="0"/>
              <a:t>Click to add detail to the answer</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a:lvl1pPr>
            <a:extLst/>
          </a:lstStyle>
          <a:p>
            <a:fld id="{1BEBB2CB-903D-46EF-8227-E770ED8FF514}" type="datetimeFigureOut">
              <a:rPr kumimoji="0" lang="en-US" smtClean="0"/>
              <a:pPr/>
              <a:t>3/12/2014</a:t>
            </a:fld>
            <a:endParaRPr kumimoji="0" lang="en-US"/>
          </a:p>
        </p:txBody>
      </p:sp>
      <p:sp>
        <p:nvSpPr>
          <p:cNvPr id="11" name="Rectangle 4"/>
          <p:cNvSpPr>
            <a:spLocks noGrp="1"/>
          </p:cNvSpPr>
          <p:nvPr>
            <p:ph type="ftr" sz="quarter" idx="11"/>
          </p:nvPr>
        </p:nvSpPr>
        <p:spPr/>
        <p:txBody>
          <a:bodyPr vert="horz"/>
          <a:lstStyle>
            <a:extLst/>
          </a:lstStyle>
          <a:p>
            <a:endParaRPr kumimoji="0" lang="en-US"/>
          </a:p>
        </p:txBody>
      </p:sp>
      <p:sp>
        <p:nvSpPr>
          <p:cNvPr id="10" name="Rectangle 5"/>
          <p:cNvSpPr>
            <a:spLocks noGrp="1"/>
          </p:cNvSpPr>
          <p:nvPr>
            <p:ph type="sldNum" sz="quarter" idx="12"/>
          </p:nvPr>
        </p:nvSpPr>
        <p:spPr/>
        <p:txBody>
          <a:bodyPr vert="horz"/>
          <a:lstStyle>
            <a:extLst/>
          </a:lstStyle>
          <a:p>
            <a:fld id="{C75B88FA-3392-4D65-A457-DB2A9953195B}" type="slidenum">
              <a:rPr kumimoji="0" lang="en-US" smtClean="0"/>
              <a:pPr/>
              <a:t>‹#›</a:t>
            </a:fld>
            <a:endParaRPr kumimoji="0" lang="en-US"/>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i="1">
                <a:solidFill>
                  <a:schemeClr val="tx1">
                    <a:shade val="75000"/>
                  </a:schemeClr>
                </a:solidFill>
              </a:defRPr>
            </a:lvl1pPr>
            <a:extLst/>
          </a:lstStyle>
          <a:p>
            <a:r>
              <a:rPr kumimoji="0" lang="en-US" dirty="0" smtClean="0"/>
              <a:t>Click to add question</a:t>
            </a:r>
            <a:endParaRPr kumimoji="0"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kumimoji="0" lang="en-US" sz="7200" dirty="0" smtClean="0">
                <a:solidFill>
                  <a:schemeClr val="tx1">
                    <a:alpha val="40000"/>
                  </a:schemeClr>
                </a:solidFill>
              </a:rPr>
              <a:t>TRUE</a:t>
            </a:r>
            <a:r>
              <a:rPr kumimoji="0" lang="en-US" sz="7200" baseline="0" dirty="0" smtClean="0">
                <a:solidFill>
                  <a:schemeClr val="tx1">
                    <a:alpha val="40000"/>
                  </a:schemeClr>
                </a:solidFill>
              </a:rPr>
              <a:t> </a:t>
            </a:r>
            <a:r>
              <a:rPr kumimoji="0" lang="en-US" sz="7200" dirty="0" smtClean="0">
                <a:solidFill>
                  <a:schemeClr val="tx1">
                    <a:alpha val="40000"/>
                  </a:schemeClr>
                </a:solidFill>
              </a:rPr>
              <a:t>or FALSE?</a:t>
            </a:r>
            <a:endParaRPr kumimoji="0" lang="en-US" sz="7200" dirty="0">
              <a:solidFill>
                <a:schemeClr val="tx1">
                  <a:alpha val="40000"/>
                </a:schemeClr>
              </a:solidFill>
            </a:endParaRP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kumimoji="0"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kumimoji="0" lang="en-US" sz="7200" dirty="0" smtClean="0">
                <a:solidFill>
                  <a:prstClr val="white">
                    <a:alpha val="40000"/>
                  </a:prstClr>
                </a:solidFill>
                <a:ea typeface="+mn-ea"/>
                <a:cs typeface="+mn-cs"/>
              </a:rPr>
              <a:t>or FALSE?</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a:lvl1pPr>
            <a:extLst/>
          </a:lstStyle>
          <a:p>
            <a:fld id="{1BEBB2CB-903D-46EF-8227-E770ED8FF514}" type="datetimeFigureOut">
              <a:rPr kumimoji="0" lang="en-US" smtClean="0"/>
              <a:pPr/>
              <a:t>3/12/2014</a:t>
            </a:fld>
            <a:endParaRPr kumimoji="0" lang="en-US"/>
          </a:p>
        </p:txBody>
      </p:sp>
      <p:sp>
        <p:nvSpPr>
          <p:cNvPr id="2" name="Rectangle 4"/>
          <p:cNvSpPr>
            <a:spLocks noGrp="1"/>
          </p:cNvSpPr>
          <p:nvPr>
            <p:ph type="ftr" sz="quarter" idx="11"/>
          </p:nvPr>
        </p:nvSpPr>
        <p:spPr/>
        <p:txBody>
          <a:bodyPr vert="horz"/>
          <a:lstStyle>
            <a:extLst/>
          </a:lstStyle>
          <a:p>
            <a:endParaRPr kumimoji="0" lang="en-US"/>
          </a:p>
        </p:txBody>
      </p:sp>
      <p:sp>
        <p:nvSpPr>
          <p:cNvPr id="28" name="Rectangle 5"/>
          <p:cNvSpPr>
            <a:spLocks noGrp="1"/>
          </p:cNvSpPr>
          <p:nvPr>
            <p:ph type="sldNum" sz="quarter" idx="12"/>
          </p:nvPr>
        </p:nvSpPr>
        <p:spPr/>
        <p:txBody>
          <a:bodyPr vert="horz"/>
          <a:lstStyle>
            <a:extLst/>
          </a:lstStyle>
          <a:p>
            <a:fld id="{C75B88FA-3392-4D65-A457-DB2A9953195B}" type="slidenum">
              <a:rPr kumimoji="0" lang="en-US" smtClean="0"/>
              <a:pPr/>
              <a:t>‹#›</a:t>
            </a:fld>
            <a:endParaRPr kumimoji="0" lang="en-US"/>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i="1">
                <a:solidFill>
                  <a:schemeClr val="tx1">
                    <a:shade val="75000"/>
                  </a:schemeClr>
                </a:solidFill>
              </a:defRPr>
            </a:lvl1pPr>
            <a:extLst/>
          </a:lstStyle>
          <a:p>
            <a:r>
              <a:rPr kumimoji="0" lang="en-US" dirty="0" smtClean="0"/>
              <a:t>Click to add question</a:t>
            </a:r>
            <a:endParaRPr kumimoji="0"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kumimoji="0" lang="en-US" sz="7200" dirty="0" smtClean="0">
                <a:solidFill>
                  <a:schemeClr val="tx1">
                    <a:alpha val="40000"/>
                  </a:schemeClr>
                </a:solidFill>
              </a:rPr>
              <a:t>TRUE</a:t>
            </a:r>
            <a:r>
              <a:rPr kumimoji="0" lang="en-US" sz="7200" baseline="0" dirty="0" smtClean="0">
                <a:solidFill>
                  <a:schemeClr val="tx1">
                    <a:alpha val="40000"/>
                  </a:schemeClr>
                </a:solidFill>
              </a:rPr>
              <a:t> </a:t>
            </a:r>
            <a:r>
              <a:rPr kumimoji="0" lang="en-US" sz="7200" dirty="0" smtClean="0">
                <a:solidFill>
                  <a:schemeClr val="tx1">
                    <a:alpha val="40000"/>
                  </a:schemeClr>
                </a:solidFill>
              </a:rPr>
              <a:t>or FALSE?</a:t>
            </a:r>
            <a:endParaRPr kumimoji="0"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kumimoji="0" lang="en-US" sz="7200" dirty="0" smtClean="0">
                <a:solidFill>
                  <a:prstClr val="white">
                    <a:alpha val="40000"/>
                  </a:prstClr>
                </a:solidFill>
                <a:ea typeface="+mn-ea"/>
                <a:cs typeface="+mn-cs"/>
              </a:rPr>
              <a:t>TRUE or </a:t>
            </a:r>
            <a:r>
              <a:rPr kumimoji="0"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kumimoji="0" lang="en-US" sz="7200" dirty="0" smtClean="0">
                <a:solidFill>
                  <a:prstClr val="white">
                    <a:alpha val="40000"/>
                  </a:prstClr>
                </a:solidFill>
                <a:ea typeface="+mn-ea"/>
                <a:cs typeface="+mn-cs"/>
              </a:rPr>
              <a:t>?</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ultiple Choice">
    <p:spTree>
      <p:nvGrpSpPr>
        <p:cNvPr id="1" name=""/>
        <p:cNvGrpSpPr/>
        <p:nvPr/>
      </p:nvGrpSpPr>
      <p:grpSpPr>
        <a:xfrm>
          <a:off x="0" y="0"/>
          <a:ext cx="0" cy="0"/>
          <a:chOff x="0" y="0"/>
          <a:chExt cx="0" cy="0"/>
        </a:xfrm>
      </p:grpSpPr>
      <p:sp>
        <p:nvSpPr>
          <p:cNvPr id="11" name="Rectangle 2"/>
          <p:cNvSpPr>
            <a:spLocks noGrp="1"/>
          </p:cNvSpPr>
          <p:nvPr>
            <p:ph type="title" hasCustomPrompt="1"/>
          </p:nvPr>
        </p:nvSpPr>
        <p:spPr>
          <a:xfrm>
            <a:off x="685800" y="228600"/>
            <a:ext cx="7696200" cy="1371600"/>
          </a:xfrm>
        </p:spPr>
        <p:txBody>
          <a:bodyPr vert="horz"/>
          <a:lstStyle>
            <a:lvl1pPr algn="l" eaLnBrk="1" latinLnBrk="0" hangingPunct="1">
              <a:defRPr kumimoji="0" i="1" baseline="0"/>
            </a:lvl1pPr>
            <a:extLst/>
          </a:lstStyle>
          <a:p>
            <a:r>
              <a:rPr kumimoji="0" lang="en-US" dirty="0" smtClean="0"/>
              <a:t>Click to add question</a:t>
            </a:r>
            <a:endParaRPr kumimoji="0" lang="en-US" dirty="0"/>
          </a:p>
        </p:txBody>
      </p:sp>
      <p:sp>
        <p:nvSpPr>
          <p:cNvPr id="31" name="Rectangle 3"/>
          <p:cNvSpPr>
            <a:spLocks noGrp="1"/>
          </p:cNvSpPr>
          <p:nvPr>
            <p:ph type="dt" sz="half" idx="10"/>
          </p:nvPr>
        </p:nvSpPr>
        <p:spPr/>
        <p:txBody>
          <a:bodyPr vert="horz"/>
          <a:lstStyle>
            <a:lvl1pPr algn="r" eaLnBrk="1" latinLnBrk="0" hangingPunct="1">
              <a:defRPr kumimoji="0"/>
            </a:lvl1pPr>
            <a:extLst/>
          </a:lstStyle>
          <a:p>
            <a:fld id="{1BEBB2CB-903D-46EF-8227-E770ED8FF514}" type="datetimeFigureOut">
              <a:rPr kumimoji="0" lang="en-US" smtClean="0"/>
              <a:pPr/>
              <a:t>3/12/2014</a:t>
            </a:fld>
            <a:endParaRPr kumimoji="0" lang="en-US"/>
          </a:p>
        </p:txBody>
      </p:sp>
      <p:sp>
        <p:nvSpPr>
          <p:cNvPr id="26" name="Rectangle 4"/>
          <p:cNvSpPr>
            <a:spLocks noGrp="1"/>
          </p:cNvSpPr>
          <p:nvPr>
            <p:ph type="ftr" sz="quarter" idx="11"/>
          </p:nvPr>
        </p:nvSpPr>
        <p:spPr/>
        <p:txBody>
          <a:bodyPr vert="horz"/>
          <a:lstStyle>
            <a:extLst/>
          </a:lstStyle>
          <a:p>
            <a:endParaRPr kumimoji="0" lang="en-US"/>
          </a:p>
        </p:txBody>
      </p:sp>
      <p:sp>
        <p:nvSpPr>
          <p:cNvPr id="9" name="Rectangle 5"/>
          <p:cNvSpPr>
            <a:spLocks noGrp="1"/>
          </p:cNvSpPr>
          <p:nvPr>
            <p:ph type="sldNum" sz="quarter" idx="12"/>
          </p:nvPr>
        </p:nvSpPr>
        <p:spPr/>
        <p:txBody>
          <a:bodyPr vert="horz"/>
          <a:lstStyle>
            <a:extLst/>
          </a:lstStyle>
          <a:p>
            <a:fld id="{C75B88FA-3392-4D65-A457-DB2A9953195B}" type="slidenum">
              <a:rPr kumimoji="0" lang="en-US" smtClean="0"/>
              <a:pPr/>
              <a:t>‹#›</a:t>
            </a:fld>
            <a:endParaRPr kumimoji="0" lang="en-US"/>
          </a:p>
        </p:txBody>
      </p:sp>
      <p:sp>
        <p:nvSpPr>
          <p:cNvPr id="10" name="Rectangle 10"/>
          <p:cNvSpPr txBox="1"/>
          <p:nvPr userDrawn="1"/>
        </p:nvSpPr>
        <p:spPr>
          <a:xfrm>
            <a:off x="457200" y="2057400"/>
            <a:ext cx="685800" cy="492443"/>
          </a:xfrm>
          <a:prstGeom prst="rect">
            <a:avLst/>
          </a:prstGeom>
          <a:noFill/>
        </p:spPr>
        <p:txBody>
          <a:bodyPr wrap="square" tIns="91440" bIns="91440" rtlCol="0">
            <a:spAutoFit/>
          </a:bodyPr>
          <a:lstStyle>
            <a:extLst/>
          </a:lstStyle>
          <a:p>
            <a:pPr algn="r">
              <a:lnSpc>
                <a:spcPct val="100000"/>
              </a:lnSpc>
            </a:pPr>
            <a:r>
              <a:rPr kumimoji="0" lang="en-US" sz="2000" b="1" dirty="0" smtClean="0">
                <a:ln>
                  <a:solidFill>
                    <a:schemeClr val="tx2"/>
                  </a:solidFill>
                </a:ln>
                <a:solidFill>
                  <a:schemeClr val="bg2"/>
                </a:solidFill>
                <a:effectLst>
                  <a:outerShdw blurRad="50800" dist="50800" dir="2700000" algn="tl" rotWithShape="0">
                    <a:srgbClr val="000000">
                      <a:alpha val="43137"/>
                    </a:srgbClr>
                  </a:outerShdw>
                </a:effectLst>
              </a:rPr>
              <a:t>A.</a:t>
            </a:r>
          </a:p>
        </p:txBody>
      </p:sp>
      <p:sp>
        <p:nvSpPr>
          <p:cNvPr id="15" name="Rectangle 13"/>
          <p:cNvSpPr>
            <a:spLocks noGrp="1"/>
          </p:cNvSpPr>
          <p:nvPr>
            <p:ph type="body" sz="quarter" idx="17" hasCustomPrompt="1"/>
          </p:nvPr>
        </p:nvSpPr>
        <p:spPr>
          <a:xfrm>
            <a:off x="1143000" y="4800600"/>
            <a:ext cx="7086600" cy="457200"/>
          </a:xfrm>
        </p:spPr>
        <p:txBody>
          <a:bodyPr rtlCol="0" anchor="ctr"/>
          <a:lstStyle>
            <a:lvl1pPr marL="0" indent="0" eaLnBrk="1" latinLnBrk="0" hangingPunct="1">
              <a:buFontTx/>
              <a:buNone/>
              <a:defRPr kumimoji="0" i="0" baseline="0"/>
            </a:lvl1pPr>
            <a:extLst/>
          </a:lstStyle>
          <a:p>
            <a:pPr lvl="0"/>
            <a:r>
              <a:rPr kumimoji="0" lang="en-US" dirty="0" smtClean="0"/>
              <a:t>Click to add an incorrect answer</a:t>
            </a:r>
            <a:endParaRPr kumimoji="0" lang="en-US" dirty="0"/>
          </a:p>
        </p:txBody>
      </p:sp>
      <p:sp>
        <p:nvSpPr>
          <p:cNvPr id="16" name="Rectangle 13"/>
          <p:cNvSpPr>
            <a:spLocks noGrp="1"/>
          </p:cNvSpPr>
          <p:nvPr>
            <p:ph type="body" sz="quarter" idx="18" hasCustomPrompt="1"/>
          </p:nvPr>
        </p:nvSpPr>
        <p:spPr>
          <a:xfrm>
            <a:off x="1143000" y="4114800"/>
            <a:ext cx="7086600" cy="457200"/>
          </a:xfrm>
        </p:spPr>
        <p:txBody>
          <a:bodyPr rtlCol="0" anchor="ctr"/>
          <a:lstStyle>
            <a:lvl1pPr marL="0" indent="0" eaLnBrk="1" latinLnBrk="0" hangingPunct="1">
              <a:buFontTx/>
              <a:buNone/>
              <a:defRPr kumimoji="0" i="0" baseline="0"/>
            </a:lvl1pPr>
            <a:extLst/>
          </a:lstStyle>
          <a:p>
            <a:pPr lvl="0"/>
            <a:r>
              <a:rPr kumimoji="0" lang="en-US" dirty="0" smtClean="0"/>
              <a:t>Click to add an incorrect answer</a:t>
            </a:r>
            <a:endParaRPr kumimoji="0" lang="en-US" dirty="0"/>
          </a:p>
        </p:txBody>
      </p:sp>
      <p:sp>
        <p:nvSpPr>
          <p:cNvPr id="17" name="Rectangle 13"/>
          <p:cNvSpPr>
            <a:spLocks noGrp="1"/>
          </p:cNvSpPr>
          <p:nvPr>
            <p:ph type="body" sz="quarter" idx="19" hasCustomPrompt="1"/>
          </p:nvPr>
        </p:nvSpPr>
        <p:spPr>
          <a:xfrm>
            <a:off x="1143000" y="3429000"/>
            <a:ext cx="7086600" cy="457200"/>
          </a:xfrm>
        </p:spPr>
        <p:txBody>
          <a:bodyPr rtlCol="0" anchor="ctr"/>
          <a:lstStyle>
            <a:lvl1pPr marL="0" indent="0" eaLnBrk="1" latinLnBrk="0" hangingPunct="1">
              <a:buFontTx/>
              <a:buNone/>
              <a:defRPr kumimoji="0" i="0" baseline="0"/>
            </a:lvl1pPr>
            <a:extLst/>
          </a:lstStyle>
          <a:p>
            <a:pPr lvl="0"/>
            <a:r>
              <a:rPr kumimoji="0" lang="en-US" dirty="0" smtClean="0"/>
              <a:t>Click to add an incorrect answer</a:t>
            </a:r>
            <a:endParaRPr kumimoji="0" lang="en-US" dirty="0"/>
          </a:p>
        </p:txBody>
      </p:sp>
      <p:sp>
        <p:nvSpPr>
          <p:cNvPr id="18" name="Rectangle 13"/>
          <p:cNvSpPr>
            <a:spLocks noGrp="1"/>
          </p:cNvSpPr>
          <p:nvPr>
            <p:ph type="body" sz="quarter" idx="20" hasCustomPrompt="1"/>
          </p:nvPr>
        </p:nvSpPr>
        <p:spPr>
          <a:xfrm>
            <a:off x="1143000" y="2743200"/>
            <a:ext cx="7086600" cy="457200"/>
          </a:xfrm>
        </p:spPr>
        <p:txBody>
          <a:bodyPr rtlCol="0" anchor="ctr"/>
          <a:lstStyle>
            <a:lvl1pPr marL="0" indent="0" eaLnBrk="1" latinLnBrk="0" hangingPunct="1">
              <a:buFontTx/>
              <a:buNone/>
              <a:defRPr kumimoji="0" i="0" baseline="0"/>
            </a:lvl1pPr>
            <a:extLst/>
          </a:lstStyle>
          <a:p>
            <a:pPr lvl="0"/>
            <a:r>
              <a:rPr kumimoji="0" lang="en-US" dirty="0" smtClean="0"/>
              <a:t>Click to add an incorrect answer</a:t>
            </a:r>
            <a:endParaRPr kumimoji="0" lang="en-US" dirty="0"/>
          </a:p>
        </p:txBody>
      </p:sp>
      <p:sp>
        <p:nvSpPr>
          <p:cNvPr id="19" name="Rectangle 13"/>
          <p:cNvSpPr>
            <a:spLocks noGrp="1"/>
          </p:cNvSpPr>
          <p:nvPr>
            <p:ph type="body" sz="quarter" idx="21" hasCustomPrompt="1"/>
          </p:nvPr>
        </p:nvSpPr>
        <p:spPr>
          <a:xfrm>
            <a:off x="1143000" y="2057400"/>
            <a:ext cx="7086600" cy="457200"/>
          </a:xfrm>
        </p:spPr>
        <p:txBody>
          <a:bodyPr rtlCol="0" anchor="ctr"/>
          <a:lstStyle>
            <a:lvl1pPr marL="0" indent="0" eaLnBrk="1" latinLnBrk="0" hangingPunct="1">
              <a:buFontTx/>
              <a:buNone/>
              <a:defRPr kumimoji="0" i="0" baseline="0"/>
            </a:lvl1pPr>
            <a:extLst/>
          </a:lstStyle>
          <a:p>
            <a:pPr lvl="0"/>
            <a:r>
              <a:rPr kumimoji="0" lang="en-US" dirty="0" smtClean="0"/>
              <a:t>Click to add a correct answer (then rearrange the choices)</a:t>
            </a:r>
            <a:endParaRPr kumimoji="0" lang="en-US"/>
          </a:p>
        </p:txBody>
      </p:sp>
      <p:sp>
        <p:nvSpPr>
          <p:cNvPr id="13" name="TextBox 12"/>
          <p:cNvSpPr txBox="1"/>
          <p:nvPr userDrawn="1"/>
        </p:nvSpPr>
        <p:spPr>
          <a:xfrm>
            <a:off x="457200" y="2707957"/>
            <a:ext cx="685800" cy="492443"/>
          </a:xfrm>
          <a:prstGeom prst="rect">
            <a:avLst/>
          </a:prstGeom>
          <a:noFill/>
        </p:spPr>
        <p:txBody>
          <a:bodyPr wrap="square" tIns="91440" bIns="91440" rtlCol="0">
            <a:spAutoFit/>
          </a:bodyPr>
          <a:lstStyle>
            <a:extLst/>
          </a:lstStyle>
          <a:p>
            <a:pPr algn="r">
              <a:lnSpc>
                <a:spcPct val="100000"/>
              </a:lnSpc>
            </a:pPr>
            <a:r>
              <a:rPr kumimoji="0" lang="en-US" sz="2000" b="1" dirty="0" smtClean="0">
                <a:ln>
                  <a:solidFill>
                    <a:schemeClr val="tx2"/>
                  </a:solidFill>
                </a:ln>
                <a:solidFill>
                  <a:schemeClr val="bg2"/>
                </a:solidFill>
                <a:effectLst>
                  <a:outerShdw blurRad="50800" dist="50800" dir="2700000" algn="tl" rotWithShape="0">
                    <a:srgbClr val="000000">
                      <a:alpha val="43137"/>
                    </a:srgbClr>
                  </a:outerShdw>
                </a:effectLst>
              </a:rPr>
              <a:t>B.</a:t>
            </a:r>
          </a:p>
        </p:txBody>
      </p:sp>
      <p:sp>
        <p:nvSpPr>
          <p:cNvPr id="14" name="TextBox 13"/>
          <p:cNvSpPr txBox="1"/>
          <p:nvPr userDrawn="1"/>
        </p:nvSpPr>
        <p:spPr>
          <a:xfrm>
            <a:off x="457200" y="3429000"/>
            <a:ext cx="685800" cy="492443"/>
          </a:xfrm>
          <a:prstGeom prst="rect">
            <a:avLst/>
          </a:prstGeom>
          <a:noFill/>
        </p:spPr>
        <p:txBody>
          <a:bodyPr wrap="square" tIns="91440" bIns="91440" rtlCol="0">
            <a:spAutoFit/>
          </a:bodyPr>
          <a:lstStyle>
            <a:extLst/>
          </a:lstStyle>
          <a:p>
            <a:pPr algn="r">
              <a:lnSpc>
                <a:spcPct val="100000"/>
              </a:lnSpc>
            </a:pPr>
            <a:r>
              <a:rPr kumimoji="0" lang="en-US" sz="2000" b="1" dirty="0" smtClean="0">
                <a:ln>
                  <a:solidFill>
                    <a:schemeClr val="tx2"/>
                  </a:solidFill>
                </a:ln>
                <a:solidFill>
                  <a:schemeClr val="bg2"/>
                </a:solidFill>
                <a:effectLst>
                  <a:outerShdw blurRad="50800" dist="50800" dir="2700000" algn="tl" rotWithShape="0">
                    <a:srgbClr val="000000">
                      <a:alpha val="43137"/>
                    </a:srgbClr>
                  </a:outerShdw>
                </a:effectLst>
              </a:rPr>
              <a:t>C.</a:t>
            </a:r>
          </a:p>
        </p:txBody>
      </p:sp>
      <p:sp>
        <p:nvSpPr>
          <p:cNvPr id="20" name="TextBox 19"/>
          <p:cNvSpPr txBox="1"/>
          <p:nvPr userDrawn="1"/>
        </p:nvSpPr>
        <p:spPr>
          <a:xfrm>
            <a:off x="457200" y="4114800"/>
            <a:ext cx="685800" cy="492443"/>
          </a:xfrm>
          <a:prstGeom prst="rect">
            <a:avLst/>
          </a:prstGeom>
          <a:noFill/>
        </p:spPr>
        <p:txBody>
          <a:bodyPr wrap="square" tIns="91440" bIns="91440" rtlCol="0">
            <a:spAutoFit/>
          </a:bodyPr>
          <a:lstStyle>
            <a:extLst/>
          </a:lstStyle>
          <a:p>
            <a:pPr algn="r">
              <a:lnSpc>
                <a:spcPct val="100000"/>
              </a:lnSpc>
            </a:pPr>
            <a:r>
              <a:rPr kumimoji="0" lang="en-US" sz="2000" b="1" dirty="0" smtClean="0">
                <a:ln>
                  <a:solidFill>
                    <a:schemeClr val="tx2"/>
                  </a:solidFill>
                </a:ln>
                <a:solidFill>
                  <a:schemeClr val="bg2"/>
                </a:solidFill>
                <a:effectLst>
                  <a:outerShdw blurRad="50800" dist="50800" dir="2700000" algn="tl" rotWithShape="0">
                    <a:srgbClr val="000000">
                      <a:alpha val="43137"/>
                    </a:srgbClr>
                  </a:outerShdw>
                </a:effectLst>
              </a:rPr>
              <a:t>D.</a:t>
            </a:r>
          </a:p>
        </p:txBody>
      </p:sp>
      <p:sp>
        <p:nvSpPr>
          <p:cNvPr id="21" name="TextBox 20"/>
          <p:cNvSpPr txBox="1"/>
          <p:nvPr userDrawn="1"/>
        </p:nvSpPr>
        <p:spPr>
          <a:xfrm>
            <a:off x="457200" y="4800600"/>
            <a:ext cx="685800" cy="492443"/>
          </a:xfrm>
          <a:prstGeom prst="rect">
            <a:avLst/>
          </a:prstGeom>
          <a:noFill/>
        </p:spPr>
        <p:txBody>
          <a:bodyPr wrap="square" tIns="91440" bIns="91440" rtlCol="0">
            <a:spAutoFit/>
          </a:bodyPr>
          <a:lstStyle>
            <a:extLst/>
          </a:lstStyle>
          <a:p>
            <a:pPr algn="r">
              <a:lnSpc>
                <a:spcPct val="100000"/>
              </a:lnSpc>
            </a:pPr>
            <a:r>
              <a:rPr kumimoji="0" lang="en-US" sz="2000" b="1" dirty="0" smtClean="0">
                <a:ln>
                  <a:solidFill>
                    <a:schemeClr val="tx2"/>
                  </a:solidFill>
                </a:ln>
                <a:solidFill>
                  <a:schemeClr val="bg2"/>
                </a:solidFill>
                <a:effectLst>
                  <a:outerShdw blurRad="50800" dist="50800" dir="2700000" algn="tl" rotWithShape="0">
                    <a:srgbClr val="000000">
                      <a:alpha val="43137"/>
                    </a:srgbClr>
                  </a:outerShdw>
                </a:effectLst>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8">
                                            <p:txEl>
                                              <p:pRg st="0" end="0"/>
                                            </p:txEl>
                                          </p:spTgt>
                                        </p:tgtEl>
                                      </p:cBhvr>
                                    </p:animEffect>
                                    <p:set>
                                      <p:cBhvr>
                                        <p:cTn id="7" dur="1" fill="hold">
                                          <p:stCondLst>
                                            <p:cond delay="999"/>
                                          </p:stCondLst>
                                        </p:cTn>
                                        <p:tgtEl>
                                          <p:spTgt spid="18">
                                            <p:txEl>
                                              <p:pRg st="0" end="0"/>
                                            </p:txEl>
                                          </p:spTgt>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grpId="0" nodeType="afterEffect">
                                  <p:stCondLst>
                                    <p:cond delay="0"/>
                                  </p:stCondLst>
                                  <p:childTnLst>
                                    <p:animEffect transition="out" filter="fade">
                                      <p:cBhvr>
                                        <p:cTn id="10" dur="1000"/>
                                        <p:tgtEl>
                                          <p:spTgt spid="16">
                                            <p:txEl>
                                              <p:pRg st="0" end="0"/>
                                            </p:txEl>
                                          </p:spTgt>
                                        </p:tgtEl>
                                      </p:cBhvr>
                                    </p:animEffect>
                                    <p:set>
                                      <p:cBhvr>
                                        <p:cTn id="11" dur="1" fill="hold">
                                          <p:stCondLst>
                                            <p:cond delay="999"/>
                                          </p:stCondLst>
                                        </p:cTn>
                                        <p:tgtEl>
                                          <p:spTgt spid="16">
                                            <p:txEl>
                                              <p:pRg st="0" end="0"/>
                                            </p:txEl>
                                          </p:spTgt>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15">
                                            <p:txEl>
                                              <p:pRg st="0" end="0"/>
                                            </p:txEl>
                                          </p:spTgt>
                                        </p:tgtEl>
                                      </p:cBhvr>
                                    </p:animEffect>
                                    <p:set>
                                      <p:cBhvr>
                                        <p:cTn id="15" dur="1" fill="hold">
                                          <p:stCondLst>
                                            <p:cond delay="999"/>
                                          </p:stCondLst>
                                        </p:cTn>
                                        <p:tgtEl>
                                          <p:spTgt spid="15">
                                            <p:txEl>
                                              <p:pRg st="0" end="0"/>
                                            </p:txEl>
                                          </p:spTgt>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17">
                                            <p:txEl>
                                              <p:pRg st="0" end="0"/>
                                            </p:txEl>
                                          </p:spTgt>
                                        </p:tgtEl>
                                      </p:cBhvr>
                                    </p:animEffect>
                                    <p:set>
                                      <p:cBhvr>
                                        <p:cTn id="19"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xit" presetSubtype="0" fill="hold" nodeType="afterEffect">
                  <p:stCondLst>
                    <p:cond delay="0"/>
                  </p:stCondLst>
                  <p:childTnLst>
                    <p:animEffect transition="out" filter="fade">
                      <p:cBhvr>
                        <p:cTn dur="1000"/>
                        <p:tgtEl>
                          <p:spTgt spid="15"/>
                        </p:tgtEl>
                      </p:cBhvr>
                    </p:animEffect>
                    <p:set>
                      <p:cBhvr>
                        <p:cTn dur="1" fill="hold">
                          <p:stCondLst>
                            <p:cond delay="999"/>
                          </p:stCondLst>
                        </p:cTn>
                        <p:tgtEl>
                          <p:spTgt spid="15"/>
                        </p:tgtEl>
                        <p:attrNameLst>
                          <p:attrName>style.visibility</p:attrName>
                        </p:attrNameLst>
                      </p:cBhvr>
                      <p:to>
                        <p:strVal val="hidden"/>
                      </p:to>
                    </p:set>
                  </p:childTnLst>
                </p:cTn>
              </p:par>
            </p:tnLst>
          </p:tmpl>
        </p:tmplLst>
      </p:bldP>
      <p:bldP spid="16" grpId="0" build="p">
        <p:tmplLst>
          <p:tmpl lvl="1">
            <p:tnLst>
              <p:par>
                <p:cTn presetID="10" presetClass="exit" presetSubtype="0" fill="hold" nodeType="after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xit" presetSubtype="0" fill="hold" nodeType="after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P spid="18" grpId="0" build="p">
        <p:tmplLst>
          <p:tmpl lvl="1">
            <p:tnLst>
              <p:par>
                <p:cTn presetID="10" presetClass="exit" presetSubtype="0" fill="hold" nodeType="clickEffect">
                  <p:stCondLst>
                    <p:cond delay="0"/>
                  </p:stCondLst>
                  <p:childTnLst>
                    <p:animEffect transition="out" filter="fade">
                      <p:cBhvr>
                        <p:cTn dur="1000"/>
                        <p:tgtEl>
                          <p:spTgt spid="18"/>
                        </p:tgtEl>
                      </p:cBhvr>
                    </p:animEffect>
                    <p:set>
                      <p:cBhvr>
                        <p:cTn dur="1" fill="hold">
                          <p:stCondLst>
                            <p:cond delay="999"/>
                          </p:stCondLst>
                        </p:cTn>
                        <p:tgtEl>
                          <p:spTgt spid="18"/>
                        </p:tgtEl>
                        <p:attrNameLst>
                          <p:attrName>style.visibility</p:attrName>
                        </p:attrNameLst>
                      </p:cBhvr>
                      <p:to>
                        <p:strVal val="hidden"/>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kumimoji="0"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item 1</a:t>
            </a:r>
            <a:endParaRPr kumimoji="0"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item 2</a:t>
            </a:r>
            <a:endParaRPr kumimoji="0"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item 3</a:t>
            </a:r>
            <a:endParaRPr kumimoji="0"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item 4</a:t>
            </a:r>
            <a:endParaRPr kumimoji="0"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item 5</a:t>
            </a:r>
            <a:endParaRPr kumimoji="0" lang="en-US" dirty="0"/>
          </a:p>
        </p:txBody>
      </p:sp>
      <p:sp>
        <p:nvSpPr>
          <p:cNvPr id="20" name="Rectangle 3"/>
          <p:cNvSpPr>
            <a:spLocks noGrp="1"/>
          </p:cNvSpPr>
          <p:nvPr>
            <p:ph type="dt" sz="half" idx="10"/>
          </p:nvPr>
        </p:nvSpPr>
        <p:spPr/>
        <p:txBody>
          <a:bodyPr vert="horz"/>
          <a:lstStyle>
            <a:lvl1pPr algn="r" eaLnBrk="1" latinLnBrk="0" hangingPunct="1">
              <a:defRPr kumimoji="0"/>
            </a:lvl1pPr>
            <a:extLst/>
          </a:lstStyle>
          <a:p>
            <a:fld id="{1BEBB2CB-903D-46EF-8227-E770ED8FF514}" type="datetimeFigureOut">
              <a:rPr kumimoji="0" lang="en-US" smtClean="0"/>
              <a:pPr/>
              <a:t>3/12/2014</a:t>
            </a:fld>
            <a:endParaRPr kumimoji="0"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match 5</a:t>
            </a:r>
            <a:endParaRPr kumimoji="0"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match 3</a:t>
            </a:r>
            <a:endParaRPr kumimoji="0"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match 1</a:t>
            </a:r>
            <a:endParaRPr kumimoji="0"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match 2</a:t>
            </a:r>
            <a:endParaRPr kumimoji="0"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smtClean="0"/>
              <a:t>Click to add match 4</a:t>
            </a:r>
            <a:endParaRPr kumimoji="0" lang="en-US" dirty="0"/>
          </a:p>
        </p:txBody>
      </p:sp>
      <p:sp>
        <p:nvSpPr>
          <p:cNvPr id="11" name="Rectangle 2"/>
          <p:cNvSpPr>
            <a:spLocks noGrp="1"/>
          </p:cNvSpPr>
          <p:nvPr>
            <p:ph type="title" hasCustomPrompt="1"/>
          </p:nvPr>
        </p:nvSpPr>
        <p:spPr/>
        <p:txBody>
          <a:bodyPr vert="horz"/>
          <a:lstStyle>
            <a:lvl1pPr algn="l" eaLnBrk="1" latinLnBrk="0" hangingPunct="1">
              <a:defRPr kumimoji="0" i="1" baseline="0"/>
            </a:lvl1pPr>
            <a:extLst/>
          </a:lstStyle>
          <a:p>
            <a:r>
              <a:rPr kumimoji="0" lang="en-US" dirty="0" smtClean="0"/>
              <a:t>Click to type your question</a:t>
            </a:r>
            <a:endParaRPr kumimoji="0" lang="en-US" dirty="0"/>
          </a:p>
        </p:txBody>
      </p:sp>
      <p:sp>
        <p:nvSpPr>
          <p:cNvPr id="7" name="Rectangle 5"/>
          <p:cNvSpPr>
            <a:spLocks noGrp="1"/>
          </p:cNvSpPr>
          <p:nvPr>
            <p:ph type="sldNum" sz="quarter" idx="12"/>
          </p:nvPr>
        </p:nvSpPr>
        <p:spPr/>
        <p:txBody>
          <a:bodyPr vert="horz"/>
          <a:lstStyle>
            <a:extLst/>
          </a:lstStyle>
          <a:p>
            <a:fld id="{C75B88FA-3392-4D65-A457-DB2A9953195B}" type="slidenum">
              <a:rPr kumimoji="0" lang="en-US" smtClean="0"/>
              <a:pPr/>
              <a:t>‹#›</a:t>
            </a:fld>
            <a:endParaRPr kumimoji="0"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pPr eaLnBrk="1" latinLnBrk="1" hangingPunct="1"/>
            <a:r>
              <a:rPr kumimoji="0" lang="en-US" smtClean="0"/>
              <a:t>Click to edit Master title style</a:t>
            </a:r>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eaLnBrk="1" latinLnBrk="1" hangingPunct="1"/>
            <a:r>
              <a:rPr kumimoji="0" lang="en-US" smtClean="0"/>
              <a:t>Click to edit Master text styles</a:t>
            </a:r>
          </a:p>
          <a:p>
            <a:pPr lvl="1" eaLnBrk="1" latinLnBrk="1" hangingPunct="1"/>
            <a:r>
              <a:rPr kumimoji="0" lang="en-US" smtClean="0"/>
              <a:t>Second level</a:t>
            </a:r>
          </a:p>
          <a:p>
            <a:pPr lvl="2" eaLnBrk="1" latinLnBrk="1" hangingPunct="1"/>
            <a:r>
              <a:rPr kumimoji="0" lang="en-US" smtClean="0"/>
              <a:t>Third level</a:t>
            </a:r>
          </a:p>
          <a:p>
            <a:pPr lvl="3" eaLnBrk="1" latinLnBrk="1" hangingPunct="1"/>
            <a:r>
              <a:rPr kumimoji="0" lang="en-US" smtClean="0"/>
              <a:t>Fourth level</a:t>
            </a:r>
          </a:p>
          <a:p>
            <a:pPr lvl="4" eaLnBrk="1" latinLnBrk="1" hangingPunct="1"/>
            <a:r>
              <a:rPr kumimoji="0" lang="en-US" smtClean="0"/>
              <a:t>Fifth level</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sz="1100"/>
            </a:lvl1pPr>
            <a:extLst/>
          </a:lstStyle>
          <a:p>
            <a:pPr algn="r"/>
            <a:fld id="{8F67D422-08A8-451B-9A67-21962FC4B660}" type="datetimeFigureOut">
              <a:rPr kumimoji="0" lang="en-US" sz="1100" smtClean="0"/>
              <a:pPr algn="r"/>
              <a:t>3/12/2014</a:t>
            </a:fld>
            <a:endParaRPr kumimoji="0"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sz="1200"/>
            </a:lvl1pPr>
            <a:extLst/>
          </a:lstStyle>
          <a:p>
            <a:endParaRPr kumimoji="0"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sz="1200"/>
            </a:lvl1pPr>
            <a:extLst/>
          </a:lstStyle>
          <a:p>
            <a:fld id="{169B2101-2E9F-420A-91A3-890890D84497}" type="slidenum">
              <a:rPr kumimoji="0" lang="en-US" sz="1200" smtClean="0"/>
              <a:pPr/>
              <a:t>‹#›</a:t>
            </a:fld>
            <a:endParaRPr kumimoji="0"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rtl="0" eaLnBrk="1" latinLnBrk="0" hangingPunct="1">
        <a:spcBef>
          <a:spcPct val="0"/>
        </a:spcBef>
        <a:buNone/>
        <a:defRPr kumimoji="0" sz="3600">
          <a:solidFill>
            <a:schemeClr val="tx1"/>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p:titleStyle>
    <p:bodyStyle>
      <a:lvl1pPr marL="342900" indent="-342900" algn="l" rtl="0" eaLnBrk="1" latinLnBrk="0" hangingPunct="1">
        <a:spcBef>
          <a:spcPct val="20000"/>
        </a:spcBef>
        <a:buChar char="•"/>
        <a:defRPr kumimoji="0" sz="2000">
          <a:solidFill>
            <a:schemeClr val="tx1"/>
          </a:solidFill>
          <a:latin typeface="+mn-lt"/>
          <a:ea typeface="+mn-ea"/>
          <a:cs typeface="+mn-cs"/>
        </a:defRPr>
      </a:lvl1pPr>
      <a:lvl2pPr marL="742950" indent="-285750" algn="l" rtl="0" eaLnBrk="1" latinLnBrk="0" hangingPunct="1">
        <a:spcBef>
          <a:spcPct val="20000"/>
        </a:spcBef>
        <a:buChar char="–"/>
        <a:defRPr kumimoji="0" sz="2000">
          <a:solidFill>
            <a:schemeClr val="tx1"/>
          </a:solidFill>
          <a:latin typeface="+mn-lt"/>
          <a:ea typeface="+mn-ea"/>
          <a:cs typeface="+mn-cs"/>
        </a:defRPr>
      </a:lvl2pPr>
      <a:lvl3pPr marL="1143000" indent="-228600" algn="l" rtl="0" eaLnBrk="1" latinLnBrk="0" hangingPunct="1">
        <a:spcBef>
          <a:spcPct val="20000"/>
        </a:spcBef>
        <a:buChar char="•"/>
        <a:defRPr kumimoji="0" sz="2000">
          <a:solidFill>
            <a:schemeClr val="tx1"/>
          </a:solidFill>
          <a:latin typeface="+mn-lt"/>
          <a:ea typeface="+mn-ea"/>
          <a:cs typeface="+mn-cs"/>
        </a:defRPr>
      </a:lvl3pPr>
      <a:lvl4pPr marL="1600200" indent="-228600" algn="l" rtl="0" eaLnBrk="1" latinLnBrk="0" hangingPunct="1">
        <a:spcBef>
          <a:spcPct val="20000"/>
        </a:spcBef>
        <a:buChar char="–"/>
        <a:defRPr kumimoji="0" sz="2000">
          <a:solidFill>
            <a:schemeClr val="tx1"/>
          </a:solidFill>
          <a:latin typeface="+mn-lt"/>
          <a:ea typeface="+mn-ea"/>
          <a:cs typeface="+mn-cs"/>
        </a:defRPr>
      </a:lvl4pPr>
      <a:lvl5pPr marL="2057400" indent="-228600" algn="l" rtl="0" eaLnBrk="1" latinLnBrk="0" hangingPunct="1">
        <a:spcBef>
          <a:spcPct val="20000"/>
        </a:spcBef>
        <a:buChar char="»"/>
        <a:defRPr kumimoji="0" sz="2000">
          <a:solidFill>
            <a:schemeClr val="tx1"/>
          </a:solidFill>
          <a:latin typeface="+mn-lt"/>
          <a:ea typeface="+mn-ea"/>
          <a:cs typeface="+mn-cs"/>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a:extLst/>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0" name="Rectangle 24"/>
          <p:cNvSpPr>
            <a:spLocks noGrp="1"/>
          </p:cNvSpPr>
          <p:nvPr>
            <p:ph type="ctrTitle"/>
          </p:nvPr>
        </p:nvSpPr>
        <p:spPr/>
        <p:txBody>
          <a:bodyPr>
            <a:normAutofit/>
          </a:bodyPr>
          <a:lstStyle>
            <a:extLst/>
          </a:lstStyle>
          <a:p>
            <a:r>
              <a:rPr lang="en-CA" dirty="0" smtClean="0"/>
              <a:t>SO sMart tRiviA</a:t>
            </a:r>
            <a:endParaRPr lang="en-US" dirty="0"/>
          </a:p>
        </p:txBody>
      </p:sp>
      <p:sp>
        <p:nvSpPr>
          <p:cNvPr id="18" name="Rectangle 25"/>
          <p:cNvSpPr>
            <a:spLocks noGrp="1"/>
          </p:cNvSpPr>
          <p:nvPr>
            <p:ph type="subTitle" idx="1"/>
          </p:nvPr>
        </p:nvSpPr>
        <p:spPr/>
        <p:txBody>
          <a:bodyPr/>
          <a:lstStyle>
            <a:extLst/>
          </a:lstStyle>
          <a:p>
            <a:r>
              <a:rPr lang="en-US" dirty="0" smtClean="0"/>
              <a:t>Mr. Bedi Productions</a:t>
            </a:r>
          </a:p>
          <a:p>
            <a:r>
              <a:rPr lang="en-CA" dirty="0" smtClean="0"/>
              <a:t>Accounting 11/12</a:t>
            </a:r>
            <a:endParaRPr lang="en-US" dirty="0"/>
          </a:p>
        </p:txBody>
      </p:sp>
      <p:pic>
        <p:nvPicPr>
          <p:cNvPr id="26626" name="Picture 2" descr="http://static1.wikia.nocookie.net/__cb20121014113152/spongebob/images/a/ac/Spongebobwithglasses.jpeg"/>
          <p:cNvPicPr>
            <a:picLocks noChangeAspect="1" noChangeArrowheads="1"/>
          </p:cNvPicPr>
          <p:nvPr/>
        </p:nvPicPr>
        <p:blipFill>
          <a:blip r:embed="rId3" cstate="print"/>
          <a:srcRect/>
          <a:stretch>
            <a:fillRect/>
          </a:stretch>
        </p:blipFill>
        <p:spPr bwMode="auto">
          <a:xfrm>
            <a:off x="762000" y="2932642"/>
            <a:ext cx="2971800" cy="33443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photo copy of an receipt is an acceptable Source Document……..</a:t>
            </a:r>
            <a:endParaRPr lang="en-US" dirty="0"/>
          </a:p>
        </p:txBody>
      </p:sp>
      <p:sp>
        <p:nvSpPr>
          <p:cNvPr id="3" name="Text Placeholder 2"/>
          <p:cNvSpPr>
            <a:spLocks noGrp="1"/>
          </p:cNvSpPr>
          <p:nvPr>
            <p:ph type="body" sz="quarter" idx="17"/>
          </p:nvPr>
        </p:nvSpPr>
        <p:spPr/>
        <p:txBody>
          <a:bodyPr/>
          <a:lstStyle/>
          <a:p>
            <a:endParaRPr lang="en-US" dirty="0"/>
          </a:p>
        </p:txBody>
      </p:sp>
      <p:sp>
        <p:nvSpPr>
          <p:cNvPr id="4" name="Text Placeholder 3"/>
          <p:cNvSpPr>
            <a:spLocks noGrp="1"/>
          </p:cNvSpPr>
          <p:nvPr>
            <p:ph type="body" sz="quarter" idx="18"/>
          </p:nvPr>
        </p:nvSpPr>
        <p:spPr>
          <a:xfrm>
            <a:off x="1143000" y="2057400"/>
            <a:ext cx="7086600" cy="457200"/>
          </a:xfrm>
        </p:spPr>
        <p:txBody>
          <a:bodyPr/>
          <a:lstStyle/>
          <a:p>
            <a:r>
              <a:rPr lang="en-US" dirty="0" smtClean="0"/>
              <a:t>As long as it is legible</a:t>
            </a:r>
            <a:endParaRPr lang="en-US" dirty="0"/>
          </a:p>
        </p:txBody>
      </p:sp>
      <p:sp>
        <p:nvSpPr>
          <p:cNvPr id="5" name="Text Placeholder 4"/>
          <p:cNvSpPr>
            <a:spLocks noGrp="1"/>
          </p:cNvSpPr>
          <p:nvPr>
            <p:ph type="body" sz="quarter" idx="19"/>
          </p:nvPr>
        </p:nvSpPr>
        <p:spPr/>
        <p:txBody>
          <a:bodyPr/>
          <a:lstStyle/>
          <a:p>
            <a:r>
              <a:rPr lang="en-CA" dirty="0" smtClean="0"/>
              <a:t>Yes, what is wrong with that. </a:t>
            </a:r>
            <a:endParaRPr lang="en-US" dirty="0"/>
          </a:p>
        </p:txBody>
      </p:sp>
      <p:sp>
        <p:nvSpPr>
          <p:cNvPr id="6" name="Text Placeholder 5"/>
          <p:cNvSpPr>
            <a:spLocks noGrp="1"/>
          </p:cNvSpPr>
          <p:nvPr>
            <p:ph type="body" sz="quarter" idx="20"/>
          </p:nvPr>
        </p:nvSpPr>
        <p:spPr/>
        <p:txBody>
          <a:bodyPr>
            <a:noAutofit/>
          </a:bodyPr>
          <a:lstStyle/>
          <a:p>
            <a:r>
              <a:rPr lang="en-CA" sz="1800" dirty="0" smtClean="0"/>
              <a:t>Photo copies show all relevant information and can be considered a source document for CRA</a:t>
            </a:r>
            <a:endParaRPr lang="en-US" sz="1800" dirty="0"/>
          </a:p>
        </p:txBody>
      </p:sp>
      <p:sp>
        <p:nvSpPr>
          <p:cNvPr id="7" name="Text Placeholder 6"/>
          <p:cNvSpPr>
            <a:spLocks noGrp="1"/>
          </p:cNvSpPr>
          <p:nvPr>
            <p:ph type="body" sz="quarter" idx="21"/>
          </p:nvPr>
        </p:nvSpPr>
        <p:spPr>
          <a:xfrm>
            <a:off x="1143000" y="4114800"/>
            <a:ext cx="7086600" cy="457200"/>
          </a:xfrm>
        </p:spPr>
        <p:txBody>
          <a:bodyPr>
            <a:normAutofit fontScale="85000" lnSpcReduction="10000"/>
          </a:bodyPr>
          <a:lstStyle/>
          <a:p>
            <a:r>
              <a:rPr lang="en-US" dirty="0" smtClean="0"/>
              <a:t>No. A Source Document must be the original copy of the receipt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Another form of a Source Document would be….?</a:t>
            </a:r>
            <a:endParaRPr lang="en-US" dirty="0"/>
          </a:p>
        </p:txBody>
      </p:sp>
      <p:sp>
        <p:nvSpPr>
          <p:cNvPr id="3" name="Text Placeholder 2"/>
          <p:cNvSpPr>
            <a:spLocks noGrp="1"/>
          </p:cNvSpPr>
          <p:nvPr>
            <p:ph type="body" sz="quarter" idx="17"/>
          </p:nvPr>
        </p:nvSpPr>
        <p:spPr/>
        <p:txBody>
          <a:bodyPr/>
          <a:lstStyle/>
          <a:p>
            <a:r>
              <a:rPr lang="en-US" dirty="0" smtClean="0"/>
              <a:t>A proof of payment</a:t>
            </a:r>
            <a:endParaRPr lang="en-US" dirty="0"/>
          </a:p>
        </p:txBody>
      </p:sp>
      <p:sp>
        <p:nvSpPr>
          <p:cNvPr id="4" name="Text Placeholder 3"/>
          <p:cNvSpPr>
            <a:spLocks noGrp="1"/>
          </p:cNvSpPr>
          <p:nvPr>
            <p:ph type="body" sz="quarter" idx="18"/>
          </p:nvPr>
        </p:nvSpPr>
        <p:spPr>
          <a:xfrm>
            <a:off x="1178257" y="4191000"/>
            <a:ext cx="7086600" cy="457200"/>
          </a:xfrm>
        </p:spPr>
        <p:txBody>
          <a:bodyPr/>
          <a:lstStyle/>
          <a:p>
            <a:r>
              <a:rPr lang="en-US" dirty="0" smtClean="0"/>
              <a:t>An ad in the News Paper about a Accounting Job</a:t>
            </a:r>
            <a:endParaRPr lang="en-US" dirty="0"/>
          </a:p>
        </p:txBody>
      </p:sp>
      <p:sp>
        <p:nvSpPr>
          <p:cNvPr id="5" name="Text Placeholder 4"/>
          <p:cNvSpPr>
            <a:spLocks noGrp="1"/>
          </p:cNvSpPr>
          <p:nvPr>
            <p:ph type="body" sz="quarter" idx="19"/>
          </p:nvPr>
        </p:nvSpPr>
        <p:spPr/>
        <p:txBody>
          <a:bodyPr/>
          <a:lstStyle/>
          <a:p>
            <a:r>
              <a:rPr lang="en-CA" dirty="0" smtClean="0"/>
              <a:t>A Perk</a:t>
            </a:r>
            <a:endParaRPr lang="en-US" dirty="0"/>
          </a:p>
        </p:txBody>
      </p:sp>
      <p:sp>
        <p:nvSpPr>
          <p:cNvPr id="6" name="Text Placeholder 5"/>
          <p:cNvSpPr>
            <a:spLocks noGrp="1"/>
          </p:cNvSpPr>
          <p:nvPr>
            <p:ph type="body" sz="quarter" idx="20"/>
          </p:nvPr>
        </p:nvSpPr>
        <p:spPr/>
        <p:txBody>
          <a:bodyPr/>
          <a:lstStyle/>
          <a:p>
            <a:r>
              <a:rPr lang="en-US" dirty="0" smtClean="0"/>
              <a:t>GAAP</a:t>
            </a:r>
            <a:endParaRPr lang="en-US" dirty="0"/>
          </a:p>
        </p:txBody>
      </p:sp>
      <p:sp>
        <p:nvSpPr>
          <p:cNvPr id="7" name="Text Placeholder 6"/>
          <p:cNvSpPr>
            <a:spLocks noGrp="1"/>
          </p:cNvSpPr>
          <p:nvPr>
            <p:ph type="body" sz="quarter" idx="21"/>
          </p:nvPr>
        </p:nvSpPr>
        <p:spPr/>
        <p:txBody>
          <a:bodyPr/>
          <a:lstStyle/>
          <a:p>
            <a:r>
              <a:rPr lang="en-US" dirty="0" smtClean="0"/>
              <a:t>A store receipt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 following is a transaction……</a:t>
            </a:r>
            <a:endParaRPr lang="en-US" dirty="0"/>
          </a:p>
        </p:txBody>
      </p:sp>
      <p:sp>
        <p:nvSpPr>
          <p:cNvPr id="3" name="Text Placeholder 2"/>
          <p:cNvSpPr>
            <a:spLocks noGrp="1"/>
          </p:cNvSpPr>
          <p:nvPr>
            <p:ph type="body" sz="quarter" idx="17"/>
          </p:nvPr>
        </p:nvSpPr>
        <p:spPr/>
        <p:txBody>
          <a:bodyPr/>
          <a:lstStyle/>
          <a:p>
            <a:endParaRPr lang="en-US" dirty="0"/>
          </a:p>
        </p:txBody>
      </p:sp>
      <p:sp>
        <p:nvSpPr>
          <p:cNvPr id="4" name="Text Placeholder 3"/>
          <p:cNvSpPr>
            <a:spLocks noGrp="1"/>
          </p:cNvSpPr>
          <p:nvPr>
            <p:ph type="body" sz="quarter" idx="18"/>
          </p:nvPr>
        </p:nvSpPr>
        <p:spPr/>
        <p:txBody>
          <a:bodyPr>
            <a:normAutofit fontScale="85000" lnSpcReduction="10000"/>
          </a:bodyPr>
          <a:lstStyle/>
          <a:p>
            <a:r>
              <a:rPr lang="en-CA" dirty="0" smtClean="0"/>
              <a:t>Mr. Bedi will hopefully buy </a:t>
            </a:r>
            <a:r>
              <a:rPr lang="en-CA" dirty="0" err="1" smtClean="0"/>
              <a:t>Manvir’s</a:t>
            </a:r>
            <a:r>
              <a:rPr lang="en-CA" dirty="0" smtClean="0"/>
              <a:t> Golden Hockey Stick for $200</a:t>
            </a:r>
          </a:p>
        </p:txBody>
      </p:sp>
      <p:sp>
        <p:nvSpPr>
          <p:cNvPr id="6" name="Text Placeholder 5"/>
          <p:cNvSpPr>
            <a:spLocks noGrp="1"/>
          </p:cNvSpPr>
          <p:nvPr>
            <p:ph type="body" sz="quarter" idx="20"/>
          </p:nvPr>
        </p:nvSpPr>
        <p:spPr/>
        <p:txBody>
          <a:bodyPr>
            <a:noAutofit/>
          </a:bodyPr>
          <a:lstStyle/>
          <a:p>
            <a:r>
              <a:rPr lang="en-CA" dirty="0" smtClean="0"/>
              <a:t>Mr. Bedi is in need of a new employee in his payroll Department</a:t>
            </a:r>
            <a:endParaRPr lang="en-US" dirty="0"/>
          </a:p>
        </p:txBody>
      </p:sp>
      <p:sp>
        <p:nvSpPr>
          <p:cNvPr id="5" name="Text Placeholder 4"/>
          <p:cNvSpPr>
            <a:spLocks noGrp="1"/>
          </p:cNvSpPr>
          <p:nvPr>
            <p:ph type="body" sz="quarter" idx="19"/>
          </p:nvPr>
        </p:nvSpPr>
        <p:spPr>
          <a:xfrm>
            <a:off x="1143000" y="2057400"/>
            <a:ext cx="7086600" cy="457200"/>
          </a:xfrm>
        </p:spPr>
        <p:txBody>
          <a:bodyPr/>
          <a:lstStyle/>
          <a:p>
            <a:r>
              <a:rPr lang="en-CA" dirty="0" smtClean="0"/>
              <a:t>Mr. Bedi promises Harry he will buy his pink t-shirt for $50</a:t>
            </a:r>
            <a:endParaRPr lang="en-US" dirty="0"/>
          </a:p>
        </p:txBody>
      </p:sp>
      <p:sp>
        <p:nvSpPr>
          <p:cNvPr id="7" name="Text Placeholder 6"/>
          <p:cNvSpPr>
            <a:spLocks noGrp="1"/>
          </p:cNvSpPr>
          <p:nvPr>
            <p:ph type="body" sz="quarter" idx="21"/>
          </p:nvPr>
        </p:nvSpPr>
        <p:spPr>
          <a:xfrm>
            <a:off x="1143000" y="3429000"/>
            <a:ext cx="7086600" cy="457200"/>
          </a:xfrm>
        </p:spPr>
        <p:txBody>
          <a:bodyPr>
            <a:noAutofit/>
          </a:bodyPr>
          <a:lstStyle/>
          <a:p>
            <a:r>
              <a:rPr lang="en-US" dirty="0" smtClean="0"/>
              <a:t>Mr. Bedi withdrawals $500 from his business to pay for Heritage Classic Tickets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 following is not a transaction……</a:t>
            </a:r>
            <a:endParaRPr lang="en-US" dirty="0"/>
          </a:p>
        </p:txBody>
      </p:sp>
      <p:sp>
        <p:nvSpPr>
          <p:cNvPr id="3" name="Text Placeholder 2"/>
          <p:cNvSpPr>
            <a:spLocks noGrp="1"/>
          </p:cNvSpPr>
          <p:nvPr>
            <p:ph type="body" sz="quarter" idx="17"/>
          </p:nvPr>
        </p:nvSpPr>
        <p:spPr/>
        <p:txBody>
          <a:bodyPr>
            <a:noAutofit/>
          </a:bodyPr>
          <a:lstStyle/>
          <a:p>
            <a:r>
              <a:rPr lang="en-US" sz="1800" dirty="0" smtClean="0"/>
              <a:t>Mr. Bedi buys himself a pair of red Nike Max shoes for personal use for $300</a:t>
            </a:r>
            <a:endParaRPr lang="en-US" sz="1800" dirty="0"/>
          </a:p>
        </p:txBody>
      </p:sp>
      <p:sp>
        <p:nvSpPr>
          <p:cNvPr id="4" name="Text Placeholder 3"/>
          <p:cNvSpPr>
            <a:spLocks noGrp="1"/>
          </p:cNvSpPr>
          <p:nvPr>
            <p:ph type="body" sz="quarter" idx="18"/>
          </p:nvPr>
        </p:nvSpPr>
        <p:spPr/>
        <p:txBody>
          <a:bodyPr>
            <a:normAutofit fontScale="85000" lnSpcReduction="10000"/>
          </a:bodyPr>
          <a:lstStyle/>
          <a:p>
            <a:r>
              <a:rPr lang="en-CA" dirty="0" smtClean="0"/>
              <a:t>A business purchases a new computer for cash at the price of $1200</a:t>
            </a:r>
          </a:p>
        </p:txBody>
      </p:sp>
      <p:sp>
        <p:nvSpPr>
          <p:cNvPr id="6" name="Text Placeholder 5"/>
          <p:cNvSpPr>
            <a:spLocks noGrp="1"/>
          </p:cNvSpPr>
          <p:nvPr>
            <p:ph type="body" sz="quarter" idx="20"/>
          </p:nvPr>
        </p:nvSpPr>
        <p:spPr/>
        <p:txBody>
          <a:bodyPr>
            <a:noAutofit/>
          </a:bodyPr>
          <a:lstStyle/>
          <a:p>
            <a:r>
              <a:rPr lang="en-CA" dirty="0" smtClean="0"/>
              <a:t>A business pays rent for the month, $800</a:t>
            </a:r>
            <a:endParaRPr lang="en-US" dirty="0"/>
          </a:p>
        </p:txBody>
      </p:sp>
      <p:sp>
        <p:nvSpPr>
          <p:cNvPr id="5" name="Text Placeholder 4"/>
          <p:cNvSpPr>
            <a:spLocks noGrp="1"/>
          </p:cNvSpPr>
          <p:nvPr>
            <p:ph type="body" sz="quarter" idx="19"/>
          </p:nvPr>
        </p:nvSpPr>
        <p:spPr>
          <a:xfrm>
            <a:off x="1143000" y="2057400"/>
            <a:ext cx="7086600" cy="457200"/>
          </a:xfrm>
        </p:spPr>
        <p:txBody>
          <a:bodyPr>
            <a:normAutofit fontScale="77500" lnSpcReduction="20000"/>
          </a:bodyPr>
          <a:lstStyle/>
          <a:p>
            <a:r>
              <a:rPr lang="en-CA" dirty="0" smtClean="0"/>
              <a:t>A business pays $600 to </a:t>
            </a:r>
            <a:r>
              <a:rPr lang="en-CA" dirty="0" err="1" smtClean="0"/>
              <a:t>Basant</a:t>
            </a:r>
            <a:r>
              <a:rPr lang="en-CA" dirty="0" smtClean="0"/>
              <a:t> Motors to reduce the amount owed to them</a:t>
            </a:r>
            <a:endParaRPr lang="en-US" dirty="0"/>
          </a:p>
        </p:txBody>
      </p:sp>
      <p:sp>
        <p:nvSpPr>
          <p:cNvPr id="7" name="Text Placeholder 6"/>
          <p:cNvSpPr>
            <a:spLocks noGrp="1"/>
          </p:cNvSpPr>
          <p:nvPr>
            <p:ph type="body" sz="quarter" idx="21"/>
          </p:nvPr>
        </p:nvSpPr>
        <p:spPr>
          <a:xfrm>
            <a:off x="1143000" y="3429000"/>
            <a:ext cx="7086600" cy="457200"/>
          </a:xfrm>
        </p:spPr>
        <p:txBody>
          <a:bodyPr>
            <a:noAutofit/>
          </a:bodyPr>
          <a:lstStyle/>
          <a:p>
            <a:r>
              <a:rPr lang="en-US" dirty="0" smtClean="0"/>
              <a:t>A company needs to buy a </a:t>
            </a:r>
            <a:r>
              <a:rPr lang="en-US" dirty="0" err="1" smtClean="0"/>
              <a:t>labtop</a:t>
            </a:r>
            <a:r>
              <a:rPr lang="en-US" dirty="0" smtClean="0"/>
              <a:t> for $1200 to do payroll</a:t>
            </a:r>
            <a:endParaRPr lang="en-US" dirty="0"/>
          </a:p>
        </p:txBody>
      </p:sp>
    </p:spTree>
    <p:extLst>
      <p:ext uri="{BB962C8B-B14F-4D97-AF65-F5344CB8AC3E}">
        <p14:creationId xmlns:p14="http://schemas.microsoft.com/office/powerpoint/2010/main" val="691841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 $5,000 school loan was just paid off in full (in cash), what two accounts are affected…..</a:t>
            </a:r>
            <a:endParaRPr lang="en-CA" dirty="0"/>
          </a:p>
        </p:txBody>
      </p:sp>
      <p:sp>
        <p:nvSpPr>
          <p:cNvPr id="3" name="Text Placeholder 2"/>
          <p:cNvSpPr>
            <a:spLocks noGrp="1"/>
          </p:cNvSpPr>
          <p:nvPr>
            <p:ph type="body" sz="quarter" idx="14"/>
          </p:nvPr>
        </p:nvSpPr>
        <p:spPr>
          <a:xfrm>
            <a:off x="260445" y="2514600"/>
            <a:ext cx="8229600" cy="2743200"/>
          </a:xfrm>
        </p:spPr>
        <p:txBody>
          <a:bodyPr>
            <a:normAutofit/>
          </a:bodyPr>
          <a:lstStyle/>
          <a:p>
            <a:r>
              <a:rPr lang="en-CA" dirty="0" smtClean="0"/>
              <a:t>Cash and School Loan Payable - (A/P)</a:t>
            </a:r>
            <a:endParaRPr lang="en-CA" dirty="0"/>
          </a:p>
        </p:txBody>
      </p:sp>
    </p:spTree>
    <p:extLst>
      <p:ext uri="{BB962C8B-B14F-4D97-AF65-F5344CB8AC3E}">
        <p14:creationId xmlns:p14="http://schemas.microsoft.com/office/powerpoint/2010/main" val="123049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28600" y="457200"/>
            <a:ext cx="8686800" cy="1447800"/>
          </a:xfrm>
        </p:spPr>
        <p:txBody>
          <a:bodyPr>
            <a:normAutofit fontScale="90000"/>
          </a:bodyPr>
          <a:lstStyle>
            <a:extLst/>
          </a:lstStyle>
          <a:p>
            <a:r>
              <a:rPr lang="en-US" dirty="0" smtClean="0"/>
              <a:t>A $500 service (oil change) was preformed by Basant Motors. This is a transaction…….(T or F)</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7"/>
          <p:cNvSpPr>
            <a:spLocks noGrp="1"/>
          </p:cNvSpPr>
          <p:nvPr>
            <p:ph type="body" sz="quarter" idx="14"/>
          </p:nvPr>
        </p:nvSpPr>
        <p:spPr>
          <a:xfrm>
            <a:off x="228600" y="5486400"/>
            <a:ext cx="8229600" cy="1143000"/>
          </a:xfrm>
        </p:spPr>
        <p:txBody>
          <a:bodyPr/>
          <a:lstStyle>
            <a:extLst/>
          </a:lstStyle>
          <a:p>
            <a:r>
              <a:rPr lang="en-US" dirty="0" smtClean="0"/>
              <a:t>South American Coffee Co.</a:t>
            </a:r>
            <a:endParaRPr lang="en-US" dirty="0"/>
          </a:p>
        </p:txBody>
      </p:sp>
      <p:sp>
        <p:nvSpPr>
          <p:cNvPr id="2" name="Title 1"/>
          <p:cNvSpPr>
            <a:spLocks noGrp="1"/>
          </p:cNvSpPr>
          <p:nvPr>
            <p:ph type="title"/>
          </p:nvPr>
        </p:nvSpPr>
        <p:spPr/>
        <p:txBody>
          <a:bodyPr/>
          <a:lstStyle/>
          <a:p>
            <a:r>
              <a:rPr lang="en-CA" dirty="0" smtClean="0"/>
              <a:t>Who is the Customer:</a:t>
            </a:r>
            <a:endParaRPr lang="en-CA" dirty="0"/>
          </a:p>
        </p:txBody>
      </p:sp>
      <p:sp>
        <p:nvSpPr>
          <p:cNvPr id="8" name="Rectangle 22"/>
          <p:cNvSpPr txBox="1">
            <a:spLocks/>
          </p:cNvSpPr>
          <p:nvPr/>
        </p:nvSpPr>
        <p:spPr>
          <a:xfrm>
            <a:off x="332331" y="5208834"/>
            <a:ext cx="9981709" cy="2466335"/>
          </a:xfrm>
          <a:prstGeom prst="rect">
            <a:avLst/>
          </a:prstGeom>
        </p:spPr>
        <p:txBody>
          <a:bodyPr vert="horz" rtlCol="0" anchor="ctr">
            <a:normAutofit/>
          </a:bodyPr>
          <a:lstStyle>
            <a:lvl1pPr algn="l" rtl="0" eaLnBrk="1" latinLnBrk="0" hangingPunct="1">
              <a:spcBef>
                <a:spcPct val="0"/>
              </a:spcBef>
              <a:buNone/>
              <a:defRPr kumimoji="0" sz="3600" i="1">
                <a:solidFill>
                  <a:schemeClr val="tx1">
                    <a:shade val="75000"/>
                  </a:schemeClr>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a:lstStyle>
          <a:p>
            <a:r>
              <a:rPr lang="en-US" kern="0" smtClean="0"/>
              <a:t/>
            </a:r>
            <a:br>
              <a:rPr lang="en-US" kern="0" smtClean="0"/>
            </a:br>
            <a:endParaRPr lang="en-US" kern="0" dirty="0"/>
          </a:p>
        </p:txBody>
      </p:sp>
      <p:pic>
        <p:nvPicPr>
          <p:cNvPr id="9" name="Picture 6" descr="http://classes.bus.oregonstate.edu/fall-05/ba271/coffee/phase1/images/fig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752600"/>
            <a:ext cx="6857999"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7"/>
          <p:cNvSpPr>
            <a:spLocks noGrp="1"/>
          </p:cNvSpPr>
          <p:nvPr>
            <p:ph type="body" sz="quarter" idx="14"/>
          </p:nvPr>
        </p:nvSpPr>
        <p:spPr>
          <a:xfrm>
            <a:off x="228600" y="5486400"/>
            <a:ext cx="8229600" cy="1143000"/>
          </a:xfrm>
        </p:spPr>
        <p:txBody>
          <a:bodyPr/>
          <a:lstStyle>
            <a:extLst/>
          </a:lstStyle>
          <a:p>
            <a:r>
              <a:rPr lang="en-US" dirty="0" smtClean="0"/>
              <a:t>The Coffee Roast Company</a:t>
            </a:r>
            <a:endParaRPr lang="en-US" dirty="0"/>
          </a:p>
        </p:txBody>
      </p:sp>
      <p:sp>
        <p:nvSpPr>
          <p:cNvPr id="2" name="Title 1"/>
          <p:cNvSpPr>
            <a:spLocks noGrp="1"/>
          </p:cNvSpPr>
          <p:nvPr>
            <p:ph type="title"/>
          </p:nvPr>
        </p:nvSpPr>
        <p:spPr/>
        <p:txBody>
          <a:bodyPr>
            <a:normAutofit fontScale="90000"/>
          </a:bodyPr>
          <a:lstStyle/>
          <a:p>
            <a:r>
              <a:rPr lang="en-CA" dirty="0" smtClean="0"/>
              <a:t>Who </a:t>
            </a:r>
            <a:r>
              <a:rPr lang="en-CA" smtClean="0"/>
              <a:t>is the Issuing </a:t>
            </a:r>
            <a:r>
              <a:rPr lang="en-CA" dirty="0" smtClean="0"/>
              <a:t>Company of this Source Document:…………</a:t>
            </a:r>
            <a:endParaRPr lang="en-CA" dirty="0"/>
          </a:p>
        </p:txBody>
      </p:sp>
      <p:sp>
        <p:nvSpPr>
          <p:cNvPr id="8" name="Rectangle 22"/>
          <p:cNvSpPr txBox="1">
            <a:spLocks/>
          </p:cNvSpPr>
          <p:nvPr/>
        </p:nvSpPr>
        <p:spPr>
          <a:xfrm>
            <a:off x="332331" y="5208834"/>
            <a:ext cx="9981709" cy="2466335"/>
          </a:xfrm>
          <a:prstGeom prst="rect">
            <a:avLst/>
          </a:prstGeom>
        </p:spPr>
        <p:txBody>
          <a:bodyPr vert="horz" rtlCol="0" anchor="ctr">
            <a:normAutofit/>
          </a:bodyPr>
          <a:lstStyle>
            <a:lvl1pPr algn="l" rtl="0" eaLnBrk="1" latinLnBrk="0" hangingPunct="1">
              <a:spcBef>
                <a:spcPct val="0"/>
              </a:spcBef>
              <a:buNone/>
              <a:defRPr kumimoji="0" sz="3600" i="1">
                <a:solidFill>
                  <a:schemeClr val="tx1">
                    <a:shade val="75000"/>
                  </a:schemeClr>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a:lstStyle>
          <a:p>
            <a:r>
              <a:rPr lang="en-US" kern="0" smtClean="0"/>
              <a:t/>
            </a:r>
            <a:br>
              <a:rPr lang="en-US" kern="0" smtClean="0"/>
            </a:br>
            <a:endParaRPr lang="en-US" kern="0" dirty="0"/>
          </a:p>
        </p:txBody>
      </p:sp>
      <p:pic>
        <p:nvPicPr>
          <p:cNvPr id="9" name="Picture 6" descr="http://classes.bus.oregonstate.edu/fall-05/ba271/coffee/phase1/images/fig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752600"/>
            <a:ext cx="6857999"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1788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
          <p:cNvSpPr>
            <a:spLocks noGrp="1"/>
          </p:cNvSpPr>
          <p:nvPr>
            <p:ph type="title"/>
          </p:nvPr>
        </p:nvSpPr>
        <p:spPr>
          <a:xfrm>
            <a:off x="228600" y="457200"/>
            <a:ext cx="8229600" cy="1600200"/>
          </a:xfrm>
        </p:spPr>
        <p:txBody>
          <a:bodyPr>
            <a:normAutofit fontScale="90000"/>
          </a:bodyPr>
          <a:lstStyle>
            <a:extLst/>
          </a:lstStyle>
          <a:p>
            <a:r>
              <a:rPr lang="en-US" dirty="0" smtClean="0"/>
              <a:t>A customer who owed Bedi Enterprises $1200 made a partial payment of $300, does this change the companies financial position?</a:t>
            </a:r>
            <a:endParaRPr lang="en-US" dirty="0"/>
          </a:p>
        </p:txBody>
      </p:sp>
      <p:sp>
        <p:nvSpPr>
          <p:cNvPr id="24" name="Rectangle 6"/>
          <p:cNvSpPr>
            <a:spLocks noGrp="1"/>
          </p:cNvSpPr>
          <p:nvPr>
            <p:ph type="body" sz="quarter" idx="14"/>
          </p:nvPr>
        </p:nvSpPr>
        <p:spPr>
          <a:xfrm>
            <a:off x="263857" y="3505200"/>
            <a:ext cx="8229600" cy="1143000"/>
          </a:xfrm>
        </p:spPr>
        <p:txBody>
          <a:bodyPr/>
          <a:lstStyle>
            <a:extLst/>
          </a:lstStyle>
          <a:p>
            <a:r>
              <a:rPr lang="en-US" dirty="0" smtClean="0"/>
              <a:t>YES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
          <p:cNvSpPr>
            <a:spLocks noGrp="1"/>
          </p:cNvSpPr>
          <p:nvPr>
            <p:ph type="title"/>
          </p:nvPr>
        </p:nvSpPr>
        <p:spPr>
          <a:xfrm>
            <a:off x="228600" y="457200"/>
            <a:ext cx="8229600" cy="1600200"/>
          </a:xfrm>
        </p:spPr>
        <p:txBody>
          <a:bodyPr>
            <a:normAutofit fontScale="90000"/>
          </a:bodyPr>
          <a:lstStyle>
            <a:extLst/>
          </a:lstStyle>
          <a:p>
            <a:r>
              <a:rPr lang="en-US" dirty="0" smtClean="0"/>
              <a:t>A customer who owed Bedi Enterprises $1200 made a partial payment of $300, what 2 Accounts are effected?</a:t>
            </a:r>
            <a:endParaRPr lang="en-US" dirty="0"/>
          </a:p>
        </p:txBody>
      </p:sp>
      <p:sp>
        <p:nvSpPr>
          <p:cNvPr id="24" name="Rectangle 6"/>
          <p:cNvSpPr>
            <a:spLocks noGrp="1"/>
          </p:cNvSpPr>
          <p:nvPr>
            <p:ph type="body" sz="quarter" idx="14"/>
          </p:nvPr>
        </p:nvSpPr>
        <p:spPr>
          <a:xfrm>
            <a:off x="263857" y="3505200"/>
            <a:ext cx="8229600" cy="1143000"/>
          </a:xfrm>
        </p:spPr>
        <p:txBody>
          <a:bodyPr>
            <a:normAutofit fontScale="92500"/>
          </a:bodyPr>
          <a:lstStyle>
            <a:extLst/>
          </a:lstStyle>
          <a:p>
            <a:r>
              <a:rPr lang="en-US" dirty="0" smtClean="0"/>
              <a:t>Cash and Accounts Receivable</a:t>
            </a:r>
            <a:endParaRPr lang="en-US" dirty="0"/>
          </a:p>
        </p:txBody>
      </p:sp>
    </p:spTree>
    <p:extLst>
      <p:ext uri="{BB962C8B-B14F-4D97-AF65-F5344CB8AC3E}">
        <p14:creationId xmlns:p14="http://schemas.microsoft.com/office/powerpoint/2010/main" val="64988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lstStyle>
            <a:extLst/>
          </a:lstStyle>
          <a:p>
            <a:pPr algn="ctr"/>
            <a:r>
              <a:rPr lang="en-CA" dirty="0" smtClean="0"/>
              <a:t>Rules </a:t>
            </a:r>
            <a:endParaRPr lang="en-US" dirty="0"/>
          </a:p>
        </p:txBody>
      </p:sp>
      <p:sp>
        <p:nvSpPr>
          <p:cNvPr id="17" name="Rectangle 8"/>
          <p:cNvSpPr>
            <a:spLocks noGrp="1"/>
          </p:cNvSpPr>
          <p:nvPr>
            <p:ph idx="1"/>
          </p:nvPr>
        </p:nvSpPr>
        <p:spPr/>
        <p:txBody>
          <a:bodyPr>
            <a:normAutofit fontScale="85000" lnSpcReduction="10000"/>
          </a:bodyPr>
          <a:lstStyle>
            <a:extLst/>
          </a:lstStyle>
          <a:p>
            <a:r>
              <a:rPr lang="en-CA" sz="2100" dirty="0"/>
              <a:t>4</a:t>
            </a:r>
            <a:r>
              <a:rPr lang="en-CA" sz="2100" dirty="0" smtClean="0"/>
              <a:t> </a:t>
            </a:r>
            <a:r>
              <a:rPr lang="en-CA" sz="2100" dirty="0" smtClean="0"/>
              <a:t>Teams </a:t>
            </a:r>
            <a:r>
              <a:rPr lang="en-CA" sz="2100" dirty="0" smtClean="0"/>
              <a:t>(</a:t>
            </a:r>
            <a:r>
              <a:rPr lang="en-CA" sz="2100" dirty="0" smtClean="0"/>
              <a:t>Mr. Bedi picks the Teams </a:t>
            </a:r>
            <a:r>
              <a:rPr lang="en-CA" sz="2100" dirty="0" smtClean="0">
                <a:sym typeface="Wingdings" pitchFamily="2" charset="2"/>
              </a:rPr>
              <a:t>) </a:t>
            </a:r>
          </a:p>
          <a:p>
            <a:endParaRPr lang="en-CA" sz="2100" dirty="0" smtClean="0">
              <a:sym typeface="Wingdings" pitchFamily="2" charset="2"/>
            </a:endParaRPr>
          </a:p>
          <a:p>
            <a:r>
              <a:rPr lang="en-CA" sz="2100" dirty="0" smtClean="0">
                <a:sym typeface="Wingdings" pitchFamily="2" charset="2"/>
              </a:rPr>
              <a:t>A NEW Team Member Rotates and represents his or her team for every question</a:t>
            </a:r>
          </a:p>
          <a:p>
            <a:endParaRPr lang="en-CA" sz="2100" dirty="0" smtClean="0">
              <a:sym typeface="Wingdings" pitchFamily="2" charset="2"/>
            </a:endParaRPr>
          </a:p>
          <a:p>
            <a:r>
              <a:rPr lang="en-CA" sz="2100" dirty="0" smtClean="0">
                <a:sym typeface="Wingdings" pitchFamily="2" charset="2"/>
              </a:rPr>
              <a:t>Answers are to be written on a piece of paper (1 paper per Team). Do not show anyone, not your teammates, not your competitors. It will be submitted to Mr. Bedi after each question.</a:t>
            </a:r>
          </a:p>
          <a:p>
            <a:endParaRPr lang="en-CA" sz="2100" dirty="0" smtClean="0">
              <a:sym typeface="Wingdings" pitchFamily="2" charset="2"/>
            </a:endParaRPr>
          </a:p>
          <a:p>
            <a:r>
              <a:rPr lang="en-CA" sz="2100" dirty="0" smtClean="0">
                <a:sym typeface="Wingdings" pitchFamily="2" charset="2"/>
              </a:rPr>
              <a:t>The Team Member representing his or her team for the question may not consult with his or her team. (Failure to comply will result in your team not getting a chance to gain a point)</a:t>
            </a:r>
          </a:p>
          <a:p>
            <a:endParaRPr lang="en-CA" sz="2100" dirty="0" smtClean="0">
              <a:sym typeface="Wingdings" pitchFamily="2" charset="2"/>
            </a:endParaRPr>
          </a:p>
          <a:p>
            <a:r>
              <a:rPr lang="en-CA" sz="2100" dirty="0" smtClean="0">
                <a:sym typeface="Wingdings" pitchFamily="2" charset="2"/>
              </a:rPr>
              <a:t>May the best team Win!!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609600" y="228600"/>
            <a:ext cx="7772400" cy="1828800"/>
          </a:xfrm>
        </p:spPr>
        <p:txBody>
          <a:bodyPr>
            <a:noAutofit/>
          </a:bodyPr>
          <a:lstStyle>
            <a:extLst/>
          </a:lstStyle>
          <a:p>
            <a:r>
              <a:rPr lang="en-US" sz="2400" dirty="0"/>
              <a:t>The objectivity principle states that “accounting will be recorded on the basis of evidence.” According to this principle, which of the following would not be considered objective evidence for accounting purposes?</a:t>
            </a:r>
          </a:p>
        </p:txBody>
      </p:sp>
      <p:sp>
        <p:nvSpPr>
          <p:cNvPr id="11" name="Rectangle 11"/>
          <p:cNvSpPr>
            <a:spLocks noGrp="1"/>
          </p:cNvSpPr>
          <p:nvPr>
            <p:ph type="body" sz="quarter" idx="17"/>
          </p:nvPr>
        </p:nvSpPr>
        <p:spPr/>
        <p:txBody>
          <a:bodyPr/>
          <a:lstStyle>
            <a:extLst/>
          </a:lstStyle>
          <a:p>
            <a:r>
              <a:rPr lang="en-US" dirty="0" smtClean="0"/>
              <a:t>All of the above</a:t>
            </a:r>
            <a:endParaRPr lang="en-US" dirty="0"/>
          </a:p>
        </p:txBody>
      </p:sp>
      <p:sp>
        <p:nvSpPr>
          <p:cNvPr id="12" name="Rectangle 12"/>
          <p:cNvSpPr>
            <a:spLocks noGrp="1"/>
          </p:cNvSpPr>
          <p:nvPr>
            <p:ph type="body" sz="quarter" idx="18"/>
          </p:nvPr>
        </p:nvSpPr>
        <p:spPr>
          <a:xfrm>
            <a:off x="1143000" y="3500651"/>
            <a:ext cx="7086600" cy="457200"/>
          </a:xfrm>
        </p:spPr>
        <p:txBody>
          <a:bodyPr>
            <a:noAutofit/>
          </a:bodyPr>
          <a:lstStyle>
            <a:extLst/>
          </a:lstStyle>
          <a:p>
            <a:r>
              <a:rPr lang="en-US" dirty="0" smtClean="0"/>
              <a:t>A receipt from Chevrolet confirming the purchase of a brand new 2014 Corvette for Mr. Bedi</a:t>
            </a:r>
            <a:endParaRPr lang="en-US" dirty="0"/>
          </a:p>
        </p:txBody>
      </p:sp>
      <p:sp>
        <p:nvSpPr>
          <p:cNvPr id="15" name="Rectangle 15"/>
          <p:cNvSpPr>
            <a:spLocks noGrp="1"/>
          </p:cNvSpPr>
          <p:nvPr>
            <p:ph type="body" sz="quarter" idx="19"/>
          </p:nvPr>
        </p:nvSpPr>
        <p:spPr>
          <a:xfrm>
            <a:off x="1143000" y="2057400"/>
            <a:ext cx="7086600" cy="457200"/>
          </a:xfrm>
        </p:spPr>
        <p:txBody>
          <a:bodyPr/>
          <a:lstStyle>
            <a:extLst/>
          </a:lstStyle>
          <a:p>
            <a:r>
              <a:rPr lang="en-US" dirty="0" smtClean="0"/>
              <a:t>A Cash register receipt</a:t>
            </a:r>
            <a:endParaRPr lang="en-US" dirty="0"/>
          </a:p>
        </p:txBody>
      </p:sp>
      <p:sp>
        <p:nvSpPr>
          <p:cNvPr id="16" name="Rectangle 16"/>
          <p:cNvSpPr>
            <a:spLocks noGrp="1"/>
          </p:cNvSpPr>
          <p:nvPr>
            <p:ph type="body" sz="quarter" idx="20"/>
          </p:nvPr>
        </p:nvSpPr>
        <p:spPr/>
        <p:txBody>
          <a:bodyPr/>
          <a:lstStyle>
            <a:extLst/>
          </a:lstStyle>
          <a:p>
            <a:r>
              <a:rPr lang="en-US" dirty="0" smtClean="0"/>
              <a:t>An old original invoice</a:t>
            </a:r>
            <a:endParaRPr lang="en-US" dirty="0"/>
          </a:p>
        </p:txBody>
      </p:sp>
      <p:sp>
        <p:nvSpPr>
          <p:cNvPr id="17" name="Rectangle 17"/>
          <p:cNvSpPr>
            <a:spLocks noGrp="1"/>
          </p:cNvSpPr>
          <p:nvPr>
            <p:ph type="body" sz="quarter" idx="21"/>
          </p:nvPr>
        </p:nvSpPr>
        <p:spPr>
          <a:xfrm>
            <a:off x="1281752" y="4258102"/>
            <a:ext cx="7086600" cy="457200"/>
          </a:xfrm>
        </p:spPr>
        <p:txBody>
          <a:bodyPr>
            <a:normAutofit fontScale="25000" lnSpcReduction="20000"/>
          </a:bodyPr>
          <a:lstStyle>
            <a:extLst/>
          </a:lstStyle>
          <a:p>
            <a:r>
              <a:rPr lang="en-US" sz="8000" dirty="0"/>
              <a:t>a memo (memorandum) written by an employee to his/her boss </a:t>
            </a:r>
            <a:r>
              <a:rPr lang="en-US" sz="8000" dirty="0" err="1"/>
              <a:t>explaning</a:t>
            </a:r>
            <a:r>
              <a:rPr lang="en-US" sz="8000" dirty="0"/>
              <a:t> a purchase that was made.</a:t>
            </a:r>
            <a:endParaRPr lang="en-CA" sz="8000"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524000"/>
          </a:xfrm>
        </p:spPr>
        <p:txBody>
          <a:bodyPr>
            <a:normAutofit fontScale="90000"/>
          </a:bodyPr>
          <a:lstStyle/>
          <a:p>
            <a:r>
              <a:rPr lang="en-CA" dirty="0" smtClean="0"/>
              <a:t>Mr. Bedi bought new Computers for our classroom on Credit and will pay IBM in 30 days. What two accounts get affected?</a:t>
            </a:r>
            <a:endParaRPr lang="en-CA" dirty="0"/>
          </a:p>
        </p:txBody>
      </p:sp>
      <p:sp>
        <p:nvSpPr>
          <p:cNvPr id="3" name="Text Placeholder 2"/>
          <p:cNvSpPr>
            <a:spLocks noGrp="1"/>
          </p:cNvSpPr>
          <p:nvPr>
            <p:ph type="body" sz="quarter" idx="14"/>
          </p:nvPr>
        </p:nvSpPr>
        <p:spPr>
          <a:xfrm>
            <a:off x="457200" y="3429000"/>
            <a:ext cx="8229600" cy="1143000"/>
          </a:xfrm>
        </p:spPr>
        <p:txBody>
          <a:bodyPr>
            <a:normAutofit fontScale="85000" lnSpcReduction="20000"/>
          </a:bodyPr>
          <a:lstStyle/>
          <a:p>
            <a:r>
              <a:rPr lang="en-CA" dirty="0" smtClean="0"/>
              <a:t>Equipment and Accounts Payable</a:t>
            </a:r>
            <a:endParaRPr lang="en-CA" dirty="0"/>
          </a:p>
        </p:txBody>
      </p:sp>
    </p:spTree>
    <p:extLst>
      <p:ext uri="{BB962C8B-B14F-4D97-AF65-F5344CB8AC3E}">
        <p14:creationId xmlns:p14="http://schemas.microsoft.com/office/powerpoint/2010/main" val="579588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524000"/>
          </a:xfrm>
        </p:spPr>
        <p:txBody>
          <a:bodyPr>
            <a:normAutofit fontScale="90000"/>
          </a:bodyPr>
          <a:lstStyle/>
          <a:p>
            <a:r>
              <a:rPr lang="en-CA" dirty="0" smtClean="0"/>
              <a:t>Now, when Mr. Bedi pays for these Computers in full (in cash). What two accounts get affected?</a:t>
            </a:r>
            <a:endParaRPr lang="en-CA" dirty="0"/>
          </a:p>
        </p:txBody>
      </p:sp>
      <p:sp>
        <p:nvSpPr>
          <p:cNvPr id="3" name="Text Placeholder 2"/>
          <p:cNvSpPr>
            <a:spLocks noGrp="1"/>
          </p:cNvSpPr>
          <p:nvPr>
            <p:ph type="body" sz="quarter" idx="14"/>
          </p:nvPr>
        </p:nvSpPr>
        <p:spPr>
          <a:xfrm>
            <a:off x="457200" y="3429000"/>
            <a:ext cx="8229600" cy="1143000"/>
          </a:xfrm>
        </p:spPr>
        <p:txBody>
          <a:bodyPr>
            <a:normAutofit/>
          </a:bodyPr>
          <a:lstStyle/>
          <a:p>
            <a:r>
              <a:rPr lang="en-CA" dirty="0" smtClean="0"/>
              <a:t>Cash and Accounts Payable</a:t>
            </a:r>
            <a:endParaRPr lang="en-CA" dirty="0"/>
          </a:p>
        </p:txBody>
      </p:sp>
    </p:spTree>
    <p:extLst>
      <p:ext uri="{BB962C8B-B14F-4D97-AF65-F5344CB8AC3E}">
        <p14:creationId xmlns:p14="http://schemas.microsoft.com/office/powerpoint/2010/main" val="1020893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2133600"/>
          </a:xfrm>
        </p:spPr>
        <p:txBody>
          <a:bodyPr>
            <a:normAutofit fontScale="90000"/>
          </a:bodyPr>
          <a:lstStyle/>
          <a:p>
            <a:r>
              <a:rPr lang="en-CA" dirty="0"/>
              <a:t>W</a:t>
            </a:r>
            <a:r>
              <a:rPr lang="en-CA" dirty="0" smtClean="0"/>
              <a:t>hen Mr. Bedi paid for these Computers in full (in cash after 30 days). Did Accounts Payable go up or down on the equation analysis sheet?</a:t>
            </a:r>
            <a:endParaRPr lang="en-CA" dirty="0"/>
          </a:p>
        </p:txBody>
      </p:sp>
      <p:sp>
        <p:nvSpPr>
          <p:cNvPr id="3" name="Text Placeholder 2"/>
          <p:cNvSpPr>
            <a:spLocks noGrp="1"/>
          </p:cNvSpPr>
          <p:nvPr>
            <p:ph type="body" sz="quarter" idx="14"/>
          </p:nvPr>
        </p:nvSpPr>
        <p:spPr>
          <a:xfrm>
            <a:off x="457200" y="3429000"/>
            <a:ext cx="8229600" cy="3048000"/>
          </a:xfrm>
        </p:spPr>
        <p:txBody>
          <a:bodyPr>
            <a:normAutofit/>
          </a:bodyPr>
          <a:lstStyle/>
          <a:p>
            <a:r>
              <a:rPr lang="en-CA" dirty="0" smtClean="0"/>
              <a:t>Down</a:t>
            </a:r>
            <a:endParaRPr lang="en-CA" dirty="0"/>
          </a:p>
          <a:p>
            <a:endParaRPr lang="en-CA" dirty="0"/>
          </a:p>
        </p:txBody>
      </p:sp>
      <p:sp>
        <p:nvSpPr>
          <p:cNvPr id="4" name="Down Arrow 3"/>
          <p:cNvSpPr/>
          <p:nvPr/>
        </p:nvSpPr>
        <p:spPr>
          <a:xfrm>
            <a:off x="3962400" y="4876800"/>
            <a:ext cx="12192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63647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 car is purchased in cash. The Cash account should go up (+) on the equation analysis sheet: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there is a Business Transaction, how many accounts are affected?</a:t>
            </a:r>
            <a:endParaRPr lang="en-US" dirty="0"/>
          </a:p>
        </p:txBody>
      </p:sp>
      <p:sp>
        <p:nvSpPr>
          <p:cNvPr id="3" name="Text Placeholder 2"/>
          <p:cNvSpPr>
            <a:spLocks noGrp="1"/>
          </p:cNvSpPr>
          <p:nvPr>
            <p:ph type="body" sz="quarter" idx="17"/>
          </p:nvPr>
        </p:nvSpPr>
        <p:spPr/>
        <p:txBody>
          <a:bodyPr/>
          <a:lstStyle/>
          <a:p>
            <a:r>
              <a:rPr lang="en-CA" dirty="0" smtClean="0"/>
              <a:t>3 or more</a:t>
            </a:r>
            <a:endParaRPr lang="en-US" dirty="0"/>
          </a:p>
        </p:txBody>
      </p:sp>
      <p:sp>
        <p:nvSpPr>
          <p:cNvPr id="4" name="Text Placeholder 3"/>
          <p:cNvSpPr>
            <a:spLocks noGrp="1"/>
          </p:cNvSpPr>
          <p:nvPr>
            <p:ph type="body" sz="quarter" idx="18"/>
          </p:nvPr>
        </p:nvSpPr>
        <p:spPr/>
        <p:txBody>
          <a:bodyPr/>
          <a:lstStyle/>
          <a:p>
            <a:r>
              <a:rPr lang="en-CA" dirty="0" smtClean="0"/>
              <a:t>1 maybe 2</a:t>
            </a:r>
            <a:endParaRPr lang="en-US" dirty="0"/>
          </a:p>
        </p:txBody>
      </p:sp>
      <p:sp>
        <p:nvSpPr>
          <p:cNvPr id="5" name="Text Placeholder 4"/>
          <p:cNvSpPr>
            <a:spLocks noGrp="1"/>
          </p:cNvSpPr>
          <p:nvPr>
            <p:ph type="body" sz="quarter" idx="19"/>
          </p:nvPr>
        </p:nvSpPr>
        <p:spPr>
          <a:xfrm>
            <a:off x="1143000" y="2057400"/>
            <a:ext cx="7086600" cy="457200"/>
          </a:xfrm>
        </p:spPr>
        <p:txBody>
          <a:bodyPr/>
          <a:lstStyle/>
          <a:p>
            <a:r>
              <a:rPr lang="en-CA" dirty="0" smtClean="0"/>
              <a:t>1 </a:t>
            </a:r>
            <a:endParaRPr lang="en-US" dirty="0"/>
          </a:p>
        </p:txBody>
      </p:sp>
      <p:sp>
        <p:nvSpPr>
          <p:cNvPr id="6" name="Text Placeholder 5"/>
          <p:cNvSpPr>
            <a:spLocks noGrp="1"/>
          </p:cNvSpPr>
          <p:nvPr>
            <p:ph type="body" sz="quarter" idx="20"/>
          </p:nvPr>
        </p:nvSpPr>
        <p:spPr/>
        <p:txBody>
          <a:bodyPr/>
          <a:lstStyle/>
          <a:p>
            <a:r>
              <a:rPr lang="en-US" dirty="0" smtClean="0"/>
              <a:t>None</a:t>
            </a:r>
            <a:endParaRPr lang="en-US" dirty="0"/>
          </a:p>
        </p:txBody>
      </p:sp>
      <p:sp>
        <p:nvSpPr>
          <p:cNvPr id="7" name="Text Placeholder 6"/>
          <p:cNvSpPr>
            <a:spLocks noGrp="1"/>
          </p:cNvSpPr>
          <p:nvPr>
            <p:ph type="body" sz="quarter" idx="21"/>
          </p:nvPr>
        </p:nvSpPr>
        <p:spPr>
          <a:xfrm>
            <a:off x="1143000" y="3505200"/>
            <a:ext cx="7086600" cy="457200"/>
          </a:xfrm>
        </p:spPr>
        <p:txBody>
          <a:bodyPr/>
          <a:lstStyle/>
          <a:p>
            <a:r>
              <a:rPr lang="en-US" dirty="0" smtClean="0"/>
              <a:t>2 or more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 want to calculate the total value of a row in Excel, I should use the…..</a:t>
            </a:r>
            <a:endParaRPr lang="en-US" dirty="0"/>
          </a:p>
        </p:txBody>
      </p:sp>
      <p:sp>
        <p:nvSpPr>
          <p:cNvPr id="3" name="Text Placeholder 2"/>
          <p:cNvSpPr>
            <a:spLocks noGrp="1"/>
          </p:cNvSpPr>
          <p:nvPr>
            <p:ph type="body" sz="quarter" idx="17"/>
          </p:nvPr>
        </p:nvSpPr>
        <p:spPr/>
        <p:txBody>
          <a:bodyPr/>
          <a:lstStyle/>
          <a:p>
            <a:r>
              <a:rPr lang="en-CA" dirty="0" smtClean="0"/>
              <a:t>Stare at the screen and hope it calculates it for me</a:t>
            </a:r>
            <a:endParaRPr lang="en-US" dirty="0"/>
          </a:p>
        </p:txBody>
      </p:sp>
      <p:sp>
        <p:nvSpPr>
          <p:cNvPr id="4" name="Text Placeholder 3"/>
          <p:cNvSpPr>
            <a:spLocks noGrp="1"/>
          </p:cNvSpPr>
          <p:nvPr>
            <p:ph type="body" sz="quarter" idx="18"/>
          </p:nvPr>
        </p:nvSpPr>
        <p:spPr/>
        <p:txBody>
          <a:bodyPr/>
          <a:lstStyle/>
          <a:p>
            <a:r>
              <a:rPr lang="en-US" dirty="0" smtClean="0"/>
              <a:t>Tap my screen with the magic wand</a:t>
            </a:r>
            <a:endParaRPr lang="en-US" dirty="0"/>
          </a:p>
        </p:txBody>
      </p:sp>
      <p:sp>
        <p:nvSpPr>
          <p:cNvPr id="5" name="Text Placeholder 4"/>
          <p:cNvSpPr>
            <a:spLocks noGrp="1"/>
          </p:cNvSpPr>
          <p:nvPr>
            <p:ph type="body" sz="quarter" idx="19"/>
          </p:nvPr>
        </p:nvSpPr>
        <p:spPr>
          <a:xfrm>
            <a:off x="1129352" y="3429000"/>
            <a:ext cx="7086600" cy="457200"/>
          </a:xfrm>
        </p:spPr>
        <p:txBody>
          <a:bodyPr/>
          <a:lstStyle/>
          <a:p>
            <a:r>
              <a:rPr lang="en-CA" dirty="0" smtClean="0"/>
              <a:t>=summarize row (…..)</a:t>
            </a:r>
            <a:endParaRPr lang="en-US" dirty="0"/>
          </a:p>
        </p:txBody>
      </p:sp>
      <p:sp>
        <p:nvSpPr>
          <p:cNvPr id="6" name="Text Placeholder 5"/>
          <p:cNvSpPr>
            <a:spLocks noGrp="1"/>
          </p:cNvSpPr>
          <p:nvPr>
            <p:ph type="body" sz="quarter" idx="20"/>
          </p:nvPr>
        </p:nvSpPr>
        <p:spPr/>
        <p:txBody>
          <a:bodyPr/>
          <a:lstStyle/>
          <a:p>
            <a:r>
              <a:rPr lang="en-US" dirty="0" smtClean="0"/>
              <a:t>=total value (…….)</a:t>
            </a:r>
            <a:endParaRPr lang="en-US" dirty="0"/>
          </a:p>
        </p:txBody>
      </p:sp>
      <p:sp>
        <p:nvSpPr>
          <p:cNvPr id="7" name="Text Placeholder 6"/>
          <p:cNvSpPr>
            <a:spLocks noGrp="1"/>
          </p:cNvSpPr>
          <p:nvPr>
            <p:ph type="body" sz="quarter" idx="21"/>
          </p:nvPr>
        </p:nvSpPr>
        <p:spPr>
          <a:xfrm>
            <a:off x="1143000" y="2123933"/>
            <a:ext cx="7086600" cy="457200"/>
          </a:xfrm>
        </p:spPr>
        <p:txBody>
          <a:bodyPr/>
          <a:lstStyle/>
          <a:p>
            <a:r>
              <a:rPr lang="en-US" dirty="0" smtClean="0"/>
              <a:t>=Sum (……)</a:t>
            </a:r>
            <a:endParaRPr lang="en-US" dirty="0"/>
          </a:p>
        </p:txBody>
      </p:sp>
    </p:spTree>
    <p:extLst>
      <p:ext uri="{BB962C8B-B14F-4D97-AF65-F5344CB8AC3E}">
        <p14:creationId xmlns:p14="http://schemas.microsoft.com/office/powerpoint/2010/main" val="42079572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fundamental Accounting Equation……</a:t>
            </a:r>
            <a:endParaRPr lang="en-US" dirty="0"/>
          </a:p>
        </p:txBody>
      </p:sp>
      <p:sp>
        <p:nvSpPr>
          <p:cNvPr id="3" name="Text Placeholder 2"/>
          <p:cNvSpPr>
            <a:spLocks noGrp="1"/>
          </p:cNvSpPr>
          <p:nvPr>
            <p:ph type="body" sz="quarter" idx="17"/>
          </p:nvPr>
        </p:nvSpPr>
        <p:spPr>
          <a:xfrm>
            <a:off x="1124803" y="2057400"/>
            <a:ext cx="7086600" cy="457200"/>
          </a:xfrm>
        </p:spPr>
        <p:txBody>
          <a:bodyPr/>
          <a:lstStyle/>
          <a:p>
            <a:r>
              <a:rPr lang="en-CA" dirty="0" smtClean="0"/>
              <a:t>Capital-Assets= Liabilities</a:t>
            </a:r>
            <a:endParaRPr lang="en-US" dirty="0"/>
          </a:p>
        </p:txBody>
      </p:sp>
      <p:sp>
        <p:nvSpPr>
          <p:cNvPr id="4" name="Text Placeholder 3"/>
          <p:cNvSpPr>
            <a:spLocks noGrp="1"/>
          </p:cNvSpPr>
          <p:nvPr>
            <p:ph type="body" sz="quarter" idx="18"/>
          </p:nvPr>
        </p:nvSpPr>
        <p:spPr/>
        <p:txBody>
          <a:bodyPr/>
          <a:lstStyle/>
          <a:p>
            <a:r>
              <a:rPr lang="en-US" dirty="0" smtClean="0"/>
              <a:t>Liabilities + Assets = Owners Equity</a:t>
            </a:r>
            <a:endParaRPr lang="en-US" dirty="0"/>
          </a:p>
        </p:txBody>
      </p:sp>
      <p:sp>
        <p:nvSpPr>
          <p:cNvPr id="5" name="Text Placeholder 4"/>
          <p:cNvSpPr>
            <a:spLocks noGrp="1"/>
          </p:cNvSpPr>
          <p:nvPr>
            <p:ph type="body" sz="quarter" idx="19"/>
          </p:nvPr>
        </p:nvSpPr>
        <p:spPr>
          <a:xfrm>
            <a:off x="1129352" y="3429000"/>
            <a:ext cx="7086600" cy="457200"/>
          </a:xfrm>
        </p:spPr>
        <p:txBody>
          <a:bodyPr/>
          <a:lstStyle/>
          <a:p>
            <a:r>
              <a:rPr lang="en-US" dirty="0" smtClean="0"/>
              <a:t>9x9=81</a:t>
            </a:r>
            <a:endParaRPr lang="en-US" dirty="0"/>
          </a:p>
        </p:txBody>
      </p:sp>
      <p:sp>
        <p:nvSpPr>
          <p:cNvPr id="6" name="Text Placeholder 5"/>
          <p:cNvSpPr>
            <a:spLocks noGrp="1"/>
          </p:cNvSpPr>
          <p:nvPr>
            <p:ph type="body" sz="quarter" idx="20"/>
          </p:nvPr>
        </p:nvSpPr>
        <p:spPr/>
        <p:txBody>
          <a:bodyPr/>
          <a:lstStyle/>
          <a:p>
            <a:r>
              <a:rPr lang="en-US" dirty="0" smtClean="0"/>
              <a:t>OE-Assets + Net worth = Balance Sheet</a:t>
            </a:r>
            <a:endParaRPr lang="en-US" dirty="0"/>
          </a:p>
        </p:txBody>
      </p:sp>
      <p:sp>
        <p:nvSpPr>
          <p:cNvPr id="7" name="Text Placeholder 6"/>
          <p:cNvSpPr>
            <a:spLocks noGrp="1"/>
          </p:cNvSpPr>
          <p:nvPr>
            <p:ph type="body" sz="quarter" idx="21"/>
          </p:nvPr>
        </p:nvSpPr>
        <p:spPr>
          <a:xfrm>
            <a:off x="1143000" y="4800600"/>
            <a:ext cx="7086600" cy="457200"/>
          </a:xfrm>
        </p:spPr>
        <p:txBody>
          <a:bodyPr/>
          <a:lstStyle/>
          <a:p>
            <a:r>
              <a:rPr lang="en-US" dirty="0" smtClean="0"/>
              <a:t>Assets - Liabilities = Owners Equity</a:t>
            </a:r>
            <a:endParaRPr lang="en-US" dirty="0"/>
          </a:p>
        </p:txBody>
      </p:sp>
    </p:spTree>
    <p:extLst>
      <p:ext uri="{BB962C8B-B14F-4D97-AF65-F5344CB8AC3E}">
        <p14:creationId xmlns:p14="http://schemas.microsoft.com/office/powerpoint/2010/main" val="3245043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Mr. Bedi withdrawals cash from his personal Bank Account……</a:t>
            </a:r>
            <a:endParaRPr lang="en-US" dirty="0"/>
          </a:p>
        </p:txBody>
      </p:sp>
      <p:sp>
        <p:nvSpPr>
          <p:cNvPr id="3" name="Text Placeholder 2"/>
          <p:cNvSpPr>
            <a:spLocks noGrp="1"/>
          </p:cNvSpPr>
          <p:nvPr>
            <p:ph type="body" sz="quarter" idx="17"/>
          </p:nvPr>
        </p:nvSpPr>
        <p:spPr>
          <a:xfrm>
            <a:off x="1124803" y="2057400"/>
            <a:ext cx="7086600" cy="457200"/>
          </a:xfrm>
        </p:spPr>
        <p:txBody>
          <a:bodyPr/>
          <a:lstStyle/>
          <a:p>
            <a:r>
              <a:rPr lang="en-CA" dirty="0" smtClean="0"/>
              <a:t>Cash goes down, Owners Equity goes up</a:t>
            </a:r>
            <a:endParaRPr lang="en-US" dirty="0"/>
          </a:p>
        </p:txBody>
      </p:sp>
      <p:sp>
        <p:nvSpPr>
          <p:cNvPr id="4" name="Text Placeholder 3"/>
          <p:cNvSpPr>
            <a:spLocks noGrp="1"/>
          </p:cNvSpPr>
          <p:nvPr>
            <p:ph type="body" sz="quarter" idx="18"/>
          </p:nvPr>
        </p:nvSpPr>
        <p:spPr/>
        <p:txBody>
          <a:bodyPr/>
          <a:lstStyle/>
          <a:p>
            <a:r>
              <a:rPr lang="en-US" dirty="0" smtClean="0"/>
              <a:t>Cash goes up, wealth goes down</a:t>
            </a:r>
            <a:endParaRPr lang="en-US" dirty="0"/>
          </a:p>
        </p:txBody>
      </p:sp>
      <p:sp>
        <p:nvSpPr>
          <p:cNvPr id="5" name="Text Placeholder 4"/>
          <p:cNvSpPr>
            <a:spLocks noGrp="1"/>
          </p:cNvSpPr>
          <p:nvPr>
            <p:ph type="body" sz="quarter" idx="19"/>
          </p:nvPr>
        </p:nvSpPr>
        <p:spPr>
          <a:xfrm>
            <a:off x="1129352" y="3429000"/>
            <a:ext cx="7086600" cy="457200"/>
          </a:xfrm>
        </p:spPr>
        <p:txBody>
          <a:bodyPr/>
          <a:lstStyle/>
          <a:p>
            <a:r>
              <a:rPr lang="en-US" dirty="0" smtClean="0"/>
              <a:t>Wealth goes up, and cash goes up</a:t>
            </a:r>
            <a:endParaRPr lang="en-US" dirty="0"/>
          </a:p>
        </p:txBody>
      </p:sp>
      <p:sp>
        <p:nvSpPr>
          <p:cNvPr id="6" name="Text Placeholder 5"/>
          <p:cNvSpPr>
            <a:spLocks noGrp="1"/>
          </p:cNvSpPr>
          <p:nvPr>
            <p:ph type="body" sz="quarter" idx="20"/>
          </p:nvPr>
        </p:nvSpPr>
        <p:spPr/>
        <p:txBody>
          <a:bodyPr/>
          <a:lstStyle/>
          <a:p>
            <a:r>
              <a:rPr lang="en-US" dirty="0" smtClean="0"/>
              <a:t>Net worth goes down and cash goes up</a:t>
            </a:r>
            <a:endParaRPr lang="en-US" dirty="0"/>
          </a:p>
        </p:txBody>
      </p:sp>
      <p:sp>
        <p:nvSpPr>
          <p:cNvPr id="7" name="Text Placeholder 6"/>
          <p:cNvSpPr>
            <a:spLocks noGrp="1"/>
          </p:cNvSpPr>
          <p:nvPr>
            <p:ph type="body" sz="quarter" idx="21"/>
          </p:nvPr>
        </p:nvSpPr>
        <p:spPr>
          <a:xfrm>
            <a:off x="1143000" y="4800600"/>
            <a:ext cx="7086600" cy="457200"/>
          </a:xfrm>
        </p:spPr>
        <p:txBody>
          <a:bodyPr/>
          <a:lstStyle/>
          <a:p>
            <a:r>
              <a:rPr lang="en-US" dirty="0" smtClean="0"/>
              <a:t>Cash goes down, Owners Equity goes down</a:t>
            </a:r>
            <a:endParaRPr lang="en-US" dirty="0"/>
          </a:p>
        </p:txBody>
      </p:sp>
    </p:spTree>
    <p:extLst>
      <p:ext uri="{BB962C8B-B14F-4D97-AF65-F5344CB8AC3E}">
        <p14:creationId xmlns:p14="http://schemas.microsoft.com/office/powerpoint/2010/main" val="1073657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FINAL QUESTION:</a:t>
            </a:r>
            <a:endParaRPr lang="en-US" dirty="0"/>
          </a:p>
        </p:txBody>
      </p:sp>
      <p:sp>
        <p:nvSpPr>
          <p:cNvPr id="3" name="Text Placeholder 2"/>
          <p:cNvSpPr>
            <a:spLocks noGrp="1"/>
          </p:cNvSpPr>
          <p:nvPr>
            <p:ph type="body" sz="quarter" idx="14"/>
          </p:nvPr>
        </p:nvSpPr>
        <p:spPr>
          <a:xfrm>
            <a:off x="228600" y="1676400"/>
            <a:ext cx="8229600" cy="2667000"/>
          </a:xfrm>
        </p:spPr>
        <p:txBody>
          <a:bodyPr>
            <a:normAutofit fontScale="85000" lnSpcReduction="20000"/>
          </a:bodyPr>
          <a:lstStyle/>
          <a:p>
            <a:r>
              <a:rPr lang="en-CA" dirty="0" smtClean="0"/>
              <a:t>This Question is worth 3 Points! ( You may consult with your team and compile all information and submit it to Mr. Bedi)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Get into rows with your Team (on the next slide) (keep the rows straight)</a:t>
            </a:r>
          </a:p>
          <a:p>
            <a:endParaRPr lang="en-CA" dirty="0" smtClean="0"/>
          </a:p>
          <a:p>
            <a:r>
              <a:rPr lang="en-CA" dirty="0" smtClean="0"/>
              <a:t>The Chair in the Front of the row is the Hot Seat, have it placed a few feet in front of the row.</a:t>
            </a:r>
          </a:p>
          <a:p>
            <a:endParaRPr lang="en-CA" dirty="0" smtClean="0"/>
          </a:p>
          <a:p>
            <a:r>
              <a:rPr lang="en-CA" dirty="0" smtClean="0"/>
              <a:t>Every team needs 1 Sheet of Paper (the team member in the hot seat will use this to paper to put their answer on it discreetly)</a:t>
            </a:r>
          </a:p>
          <a:p>
            <a:endParaRPr lang="en-CA" dirty="0" smtClean="0"/>
          </a:p>
          <a:p>
            <a:r>
              <a:rPr lang="en-CA" dirty="0" smtClean="0"/>
              <a:t>When the member in the Hot Seat has picked their answer, they must submit it to Mr. Bedi. </a:t>
            </a:r>
          </a:p>
          <a:p>
            <a:pPr>
              <a:buNone/>
            </a:pPr>
            <a:endParaRPr lang="en-CA" dirty="0" smtClean="0"/>
          </a:p>
        </p:txBody>
      </p:sp>
      <p:sp>
        <p:nvSpPr>
          <p:cNvPr id="3" name="Title 2"/>
          <p:cNvSpPr>
            <a:spLocks noGrp="1"/>
          </p:cNvSpPr>
          <p:nvPr>
            <p:ph type="title"/>
          </p:nvPr>
        </p:nvSpPr>
        <p:spPr/>
        <p:txBody>
          <a:bodyPr/>
          <a:lstStyle/>
          <a:p>
            <a:pPr algn="ctr"/>
            <a:r>
              <a:rPr lang="en-CA" dirty="0" smtClean="0"/>
              <a:t>TEAM SET UP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258300"/>
          </a:xfrm>
        </p:spPr>
        <p:txBody>
          <a:bodyPr>
            <a:normAutofit fontScale="90000"/>
          </a:bodyPr>
          <a:lstStyle/>
          <a:p>
            <a:r>
              <a:rPr lang="en-CA" sz="2400" dirty="0" smtClean="0"/>
              <a:t>If Mr. Bedi was the CEO of Clarity Accounting and he is your boss, explain this invoice to him (you’re an Accountant, break it down step by step, he wants all the facts!)</a:t>
            </a:r>
            <a:r>
              <a:rPr lang="en-US" sz="2800" dirty="0" smtClean="0"/>
              <a:t/>
            </a:r>
            <a:br>
              <a:rPr lang="en-US" sz="2800" dirty="0" smtClean="0"/>
            </a:br>
            <a:endParaRPr lang="en-US" sz="2800" dirty="0"/>
          </a:p>
        </p:txBody>
      </p:sp>
      <p:pic>
        <p:nvPicPr>
          <p:cNvPr id="2050" name="Picture 2" descr="http://blog.offlify.com/wp-content/media/pdf-invoice-with-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8610600" cy="548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Team 1: </a:t>
            </a:r>
            <a:r>
              <a:rPr lang="en-CA" dirty="0" smtClean="0"/>
              <a:t>Gurkamal</a:t>
            </a:r>
            <a:r>
              <a:rPr lang="en-CA" dirty="0" smtClean="0"/>
              <a:t>, Manvir</a:t>
            </a:r>
          </a:p>
          <a:p>
            <a:endParaRPr lang="en-CA" dirty="0" smtClean="0"/>
          </a:p>
          <a:p>
            <a:r>
              <a:rPr lang="en-CA" dirty="0" smtClean="0"/>
              <a:t>Team 2: </a:t>
            </a:r>
            <a:r>
              <a:rPr lang="en-CA" dirty="0" smtClean="0"/>
              <a:t>Shayal</a:t>
            </a:r>
            <a:r>
              <a:rPr lang="en-CA" dirty="0" smtClean="0"/>
              <a:t>, Amin, Rajan</a:t>
            </a:r>
          </a:p>
          <a:p>
            <a:endParaRPr lang="en-CA" dirty="0" smtClean="0"/>
          </a:p>
          <a:p>
            <a:r>
              <a:rPr lang="en-CA" dirty="0" smtClean="0"/>
              <a:t>Team 3: </a:t>
            </a:r>
            <a:r>
              <a:rPr lang="en-CA" dirty="0" smtClean="0"/>
              <a:t>Robin</a:t>
            </a:r>
            <a:r>
              <a:rPr lang="en-CA" dirty="0" smtClean="0"/>
              <a:t>, Harry, Manu</a:t>
            </a:r>
          </a:p>
          <a:p>
            <a:endParaRPr lang="en-CA" dirty="0" smtClean="0"/>
          </a:p>
          <a:p>
            <a:r>
              <a:rPr lang="en-CA" dirty="0" smtClean="0"/>
              <a:t>Team 4: </a:t>
            </a:r>
            <a:r>
              <a:rPr lang="en-CA" dirty="0" smtClean="0"/>
              <a:t>Anna</a:t>
            </a:r>
            <a:r>
              <a:rPr lang="en-CA" dirty="0" smtClean="0"/>
              <a:t>, Henna, Taran</a:t>
            </a:r>
          </a:p>
          <a:p>
            <a:endParaRPr lang="en-CA" dirty="0" smtClean="0"/>
          </a:p>
          <a:p>
            <a:r>
              <a:rPr lang="en-CA" dirty="0" smtClean="0"/>
              <a:t>Team 5: Alex, </a:t>
            </a:r>
            <a:r>
              <a:rPr lang="en-CA" dirty="0" smtClean="0"/>
              <a:t>Jasmine</a:t>
            </a:r>
            <a:r>
              <a:rPr lang="en-CA" dirty="0" smtClean="0"/>
              <a:t>, Mantej</a:t>
            </a:r>
          </a:p>
        </p:txBody>
      </p:sp>
      <p:sp>
        <p:nvSpPr>
          <p:cNvPr id="3" name="Title 2"/>
          <p:cNvSpPr>
            <a:spLocks noGrp="1"/>
          </p:cNvSpPr>
          <p:nvPr>
            <p:ph type="title"/>
          </p:nvPr>
        </p:nvSpPr>
        <p:spPr/>
        <p:txBody>
          <a:bodyPr/>
          <a:lstStyle/>
          <a:p>
            <a:pPr algn="ctr"/>
            <a:r>
              <a:rPr lang="en-CA" dirty="0" smtClean="0"/>
              <a:t>TEAMS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ponge-bob-square-pants11.jpg"/>
          <p:cNvPicPr>
            <a:picLocks noGrp="1" noChangeAspect="1"/>
          </p:cNvPicPr>
          <p:nvPr>
            <p:ph idx="1"/>
          </p:nvPr>
        </p:nvPicPr>
        <p:blipFill>
          <a:blip r:embed="rId2" cstate="print"/>
          <a:stretch>
            <a:fillRect/>
          </a:stretch>
        </p:blipFill>
        <p:spPr>
          <a:xfrm>
            <a:off x="1663234" y="1905000"/>
            <a:ext cx="5969931" cy="4221163"/>
          </a:xfrm>
        </p:spPr>
      </p:pic>
      <p:sp>
        <p:nvSpPr>
          <p:cNvPr id="3" name="Title 2"/>
          <p:cNvSpPr>
            <a:spLocks noGrp="1"/>
          </p:cNvSpPr>
          <p:nvPr>
            <p:ph type="title"/>
          </p:nvPr>
        </p:nvSpPr>
        <p:spPr/>
        <p:txBody>
          <a:bodyPr/>
          <a:lstStyle/>
          <a:p>
            <a:pPr algn="ctr"/>
            <a:r>
              <a:rPr lang="en-CA" dirty="0" smtClean="0"/>
              <a:t>LET the games BEGIN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Placeholder 31"/>
          <p:cNvSpPr>
            <a:spLocks noGrp="1"/>
          </p:cNvSpPr>
          <p:nvPr>
            <p:ph type="body" sz="quarter" idx="21"/>
          </p:nvPr>
        </p:nvSpPr>
        <p:spPr>
          <a:xfrm>
            <a:off x="1219200" y="2057400"/>
            <a:ext cx="7086600" cy="457200"/>
          </a:xfrm>
        </p:spPr>
        <p:txBody>
          <a:bodyPr>
            <a:normAutofit/>
          </a:bodyPr>
          <a:lstStyle/>
          <a:p>
            <a:r>
              <a:rPr lang="en-US" dirty="0"/>
              <a:t>T</a:t>
            </a:r>
            <a:r>
              <a:rPr lang="en-US" dirty="0" smtClean="0"/>
              <a:t>he Financial Position of a business changes</a:t>
            </a:r>
            <a:endParaRPr lang="en-US" dirty="0"/>
          </a:p>
        </p:txBody>
      </p:sp>
      <p:sp>
        <p:nvSpPr>
          <p:cNvPr id="2" name="Title 1"/>
          <p:cNvSpPr>
            <a:spLocks noGrp="1"/>
          </p:cNvSpPr>
          <p:nvPr>
            <p:ph type="title"/>
          </p:nvPr>
        </p:nvSpPr>
        <p:spPr/>
        <p:txBody>
          <a:bodyPr/>
          <a:lstStyle/>
          <a:p>
            <a:r>
              <a:rPr lang="en-CA" dirty="0" smtClean="0"/>
              <a:t>What needs to happen for a Business Transaction to take place?</a:t>
            </a:r>
            <a:endParaRPr lang="en-US" dirty="0"/>
          </a:p>
        </p:txBody>
      </p:sp>
      <p:sp>
        <p:nvSpPr>
          <p:cNvPr id="3" name="Text Placeholder 2"/>
          <p:cNvSpPr>
            <a:spLocks noGrp="1"/>
          </p:cNvSpPr>
          <p:nvPr>
            <p:ph type="body" sz="quarter" idx="17"/>
          </p:nvPr>
        </p:nvSpPr>
        <p:spPr>
          <a:xfrm>
            <a:off x="1219200" y="4830170"/>
            <a:ext cx="7086600" cy="457200"/>
          </a:xfrm>
        </p:spPr>
        <p:txBody>
          <a:bodyPr>
            <a:noAutofit/>
          </a:bodyPr>
          <a:lstStyle/>
          <a:p>
            <a:r>
              <a:rPr lang="en-CA" dirty="0" smtClean="0"/>
              <a:t>2 individuals need to promise each other to make a deal in the future</a:t>
            </a:r>
            <a:endParaRPr lang="en-US" dirty="0"/>
          </a:p>
        </p:txBody>
      </p:sp>
      <p:sp>
        <p:nvSpPr>
          <p:cNvPr id="4" name="Text Placeholder 3"/>
          <p:cNvSpPr>
            <a:spLocks noGrp="1"/>
          </p:cNvSpPr>
          <p:nvPr>
            <p:ph type="body" sz="quarter" idx="18"/>
          </p:nvPr>
        </p:nvSpPr>
        <p:spPr/>
        <p:txBody>
          <a:bodyPr/>
          <a:lstStyle/>
          <a:p>
            <a:r>
              <a:rPr lang="en-CA" dirty="0" smtClean="0"/>
              <a:t>People need to shake hands</a:t>
            </a:r>
            <a:endParaRPr lang="en-US" dirty="0"/>
          </a:p>
        </p:txBody>
      </p:sp>
      <p:sp>
        <p:nvSpPr>
          <p:cNvPr id="5" name="Text Placeholder 4"/>
          <p:cNvSpPr>
            <a:spLocks noGrp="1"/>
          </p:cNvSpPr>
          <p:nvPr>
            <p:ph type="body" sz="quarter" idx="19"/>
          </p:nvPr>
        </p:nvSpPr>
        <p:spPr/>
        <p:txBody>
          <a:bodyPr/>
          <a:lstStyle/>
          <a:p>
            <a:r>
              <a:rPr lang="en-CA" dirty="0" smtClean="0"/>
              <a:t>Nothing		</a:t>
            </a:r>
            <a:endParaRPr lang="en-US" dirty="0"/>
          </a:p>
        </p:txBody>
      </p:sp>
      <p:sp>
        <p:nvSpPr>
          <p:cNvPr id="6" name="Text Placeholder 5"/>
          <p:cNvSpPr>
            <a:spLocks noGrp="1"/>
          </p:cNvSpPr>
          <p:nvPr>
            <p:ph type="body" sz="quarter" idx="20"/>
          </p:nvPr>
        </p:nvSpPr>
        <p:spPr/>
        <p:txBody>
          <a:bodyPr/>
          <a:lstStyle/>
          <a:p>
            <a:r>
              <a:rPr lang="en-CA" dirty="0" smtClean="0"/>
              <a:t>Money needs to be looked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2700" dirty="0" smtClean="0"/>
              <a:t>A Truck costing $25,000 is purchased. $10,000 is paid in cash. The rest on Credit. The truck account goes UP </a:t>
            </a:r>
            <a:endParaRPr lang="en-CA" dirty="0"/>
          </a:p>
        </p:txBody>
      </p:sp>
      <p:sp>
        <p:nvSpPr>
          <p:cNvPr id="4" name="Down Arrow 3"/>
          <p:cNvSpPr/>
          <p:nvPr/>
        </p:nvSpPr>
        <p:spPr>
          <a:xfrm rot="10800000">
            <a:off x="7543800" y="1073055"/>
            <a:ext cx="457200" cy="6096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0070C0"/>
              </a:solidFill>
            </a:endParaRPr>
          </a:p>
        </p:txBody>
      </p:sp>
    </p:spTree>
    <p:extLst>
      <p:ext uri="{BB962C8B-B14F-4D97-AF65-F5344CB8AC3E}">
        <p14:creationId xmlns:p14="http://schemas.microsoft.com/office/powerpoint/2010/main" val="2949827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A Phone bill is a example of a Source Document?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 Source Document? </a:t>
            </a:r>
            <a:endParaRPr lang="en-US" dirty="0"/>
          </a:p>
        </p:txBody>
      </p:sp>
      <p:sp>
        <p:nvSpPr>
          <p:cNvPr id="3" name="Text Placeholder 2"/>
          <p:cNvSpPr>
            <a:spLocks noGrp="1"/>
          </p:cNvSpPr>
          <p:nvPr>
            <p:ph type="body" sz="quarter" idx="17"/>
          </p:nvPr>
        </p:nvSpPr>
        <p:spPr/>
        <p:txBody>
          <a:bodyPr/>
          <a:lstStyle/>
          <a:p>
            <a:endParaRPr lang="en-US" dirty="0"/>
          </a:p>
        </p:txBody>
      </p:sp>
      <p:sp>
        <p:nvSpPr>
          <p:cNvPr id="4" name="Text Placeholder 3"/>
          <p:cNvSpPr>
            <a:spLocks noGrp="1"/>
          </p:cNvSpPr>
          <p:nvPr>
            <p:ph type="body" sz="quarter" idx="18"/>
          </p:nvPr>
        </p:nvSpPr>
        <p:spPr/>
        <p:txBody>
          <a:bodyPr/>
          <a:lstStyle/>
          <a:p>
            <a:r>
              <a:rPr lang="en-CA" dirty="0" smtClean="0"/>
              <a:t>Proof of payment</a:t>
            </a:r>
            <a:endParaRPr lang="en-US" dirty="0"/>
          </a:p>
        </p:txBody>
      </p:sp>
      <p:sp>
        <p:nvSpPr>
          <p:cNvPr id="5" name="Text Placeholder 4"/>
          <p:cNvSpPr>
            <a:spLocks noGrp="1"/>
          </p:cNvSpPr>
          <p:nvPr>
            <p:ph type="body" sz="quarter" idx="19"/>
          </p:nvPr>
        </p:nvSpPr>
        <p:spPr/>
        <p:txBody>
          <a:bodyPr/>
          <a:lstStyle/>
          <a:p>
            <a:r>
              <a:rPr lang="en-US" dirty="0" smtClean="0"/>
              <a:t>The document which is A-L=OE</a:t>
            </a:r>
            <a:endParaRPr lang="en-US" dirty="0"/>
          </a:p>
        </p:txBody>
      </p:sp>
      <p:sp>
        <p:nvSpPr>
          <p:cNvPr id="6" name="Text Placeholder 5"/>
          <p:cNvSpPr>
            <a:spLocks noGrp="1"/>
          </p:cNvSpPr>
          <p:nvPr>
            <p:ph type="body" sz="quarter" idx="20"/>
          </p:nvPr>
        </p:nvSpPr>
        <p:spPr>
          <a:xfrm>
            <a:off x="1143000" y="2057400"/>
            <a:ext cx="7086600" cy="457200"/>
          </a:xfrm>
        </p:spPr>
        <p:txBody>
          <a:bodyPr/>
          <a:lstStyle/>
          <a:p>
            <a:r>
              <a:rPr lang="en-US" dirty="0" smtClean="0"/>
              <a:t>A piece of paper</a:t>
            </a:r>
            <a:endParaRPr lang="en-US" dirty="0"/>
          </a:p>
        </p:txBody>
      </p:sp>
      <p:sp>
        <p:nvSpPr>
          <p:cNvPr id="7" name="Text Placeholder 6"/>
          <p:cNvSpPr>
            <a:spLocks noGrp="1"/>
          </p:cNvSpPr>
          <p:nvPr>
            <p:ph type="body" sz="quarter" idx="21"/>
          </p:nvPr>
        </p:nvSpPr>
        <p:spPr>
          <a:xfrm>
            <a:off x="1143000" y="2857500"/>
            <a:ext cx="7086600" cy="457200"/>
          </a:xfrm>
        </p:spPr>
        <p:txBody>
          <a:bodyPr>
            <a:normAutofit/>
          </a:bodyPr>
          <a:lstStyle/>
          <a:p>
            <a:r>
              <a:rPr lang="en-CA" dirty="0" smtClean="0"/>
              <a:t>The original record </a:t>
            </a:r>
            <a:r>
              <a:rPr lang="en-CA" dirty="0"/>
              <a:t>of a transaction</a:t>
            </a: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DC8B520-5199-4129-A081-7EBC84FEBA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QuizShow</Template>
  <TotalTime>0</TotalTime>
  <Words>1135</Words>
  <Application>Microsoft Office PowerPoint</Application>
  <PresentationFormat>On-screen Show (4:3)</PresentationFormat>
  <Paragraphs>128</Paragraphs>
  <Slides>30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Trebuchet MS</vt:lpstr>
      <vt:lpstr>Wingdings</vt:lpstr>
      <vt:lpstr>QuizShow</vt:lpstr>
      <vt:lpstr>SO sMart tRiviA</vt:lpstr>
      <vt:lpstr>Rules </vt:lpstr>
      <vt:lpstr>TEAM SET UP </vt:lpstr>
      <vt:lpstr>TEAMS</vt:lpstr>
      <vt:lpstr>LET the games BEGIN</vt:lpstr>
      <vt:lpstr>What needs to happen for a Business Transaction to take place?</vt:lpstr>
      <vt:lpstr>A Truck costing $25,000 is purchased. $10,000 is paid in cash. The rest on Credit. The truck account goes UP </vt:lpstr>
      <vt:lpstr>A Phone bill is a example of a Source Document?</vt:lpstr>
      <vt:lpstr>What is a Source Document? </vt:lpstr>
      <vt:lpstr>A photo copy of an receipt is an acceptable Source Document……..</vt:lpstr>
      <vt:lpstr>Another form of a Source Document would be….?</vt:lpstr>
      <vt:lpstr>Which of the following is a transaction……</vt:lpstr>
      <vt:lpstr>Which of the following is not a transaction……</vt:lpstr>
      <vt:lpstr>A $5,000 school loan was just paid off in full (in cash), what two accounts are affected…..</vt:lpstr>
      <vt:lpstr>A $500 service (oil change) was preformed by Basant Motors. This is a transaction…….(T or F)</vt:lpstr>
      <vt:lpstr>Who is the Customer:</vt:lpstr>
      <vt:lpstr>Who is the Issuing Company of this Source Document:…………</vt:lpstr>
      <vt:lpstr>A customer who owed Bedi Enterprises $1200 made a partial payment of $300, does this change the companies financial position?</vt:lpstr>
      <vt:lpstr>A customer who owed Bedi Enterprises $1200 made a partial payment of $300, what 2 Accounts are effected?</vt:lpstr>
      <vt:lpstr>The objectivity principle states that “accounting will be recorded on the basis of evidence.” According to this principle, which of the following would not be considered objective evidence for accounting purposes?</vt:lpstr>
      <vt:lpstr>Mr. Bedi bought new Computers for our classroom on Credit and will pay IBM in 30 days. What two accounts get affected?</vt:lpstr>
      <vt:lpstr>Now, when Mr. Bedi pays for these Computers in full (in cash). What two accounts get affected?</vt:lpstr>
      <vt:lpstr>When Mr. Bedi paid for these Computers in full (in cash after 30 days). Did Accounts Payable go up or down on the equation analysis sheet?</vt:lpstr>
      <vt:lpstr>A car is purchased in cash. The Cash account should go up (+) on the equation analysis sheet:</vt:lpstr>
      <vt:lpstr>When there is a Business Transaction, how many accounts are affected?</vt:lpstr>
      <vt:lpstr>When I want to calculate the total value of a row in Excel, I should use the…..</vt:lpstr>
      <vt:lpstr>What is the fundamental Accounting Equation……</vt:lpstr>
      <vt:lpstr>Mr. Bedi withdrawals cash from his personal Bank Account……</vt:lpstr>
      <vt:lpstr>FINAL QUESTION:</vt:lpstr>
      <vt:lpstr>If Mr. Bedi was the CEO of Clarity Accounting and he is your boss, explain this invoice to him (you’re an Accountant, break it down step by step, he wants all the facts!)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2014-02-07T19:12:01Z</dcterms:created>
  <dcterms:modified xsi:type="dcterms:W3CDTF">2014-03-13T02:31:41Z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TC101769299990</vt:lpwstr>
  </property>
</Properties>
</file>